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29"/>
  </p:notesMasterIdLst>
  <p:sldIdLst>
    <p:sldId id="288" r:id="rId2"/>
    <p:sldId id="257" r:id="rId3"/>
    <p:sldId id="259" r:id="rId4"/>
    <p:sldId id="261" r:id="rId5"/>
    <p:sldId id="289" r:id="rId6"/>
    <p:sldId id="290" r:id="rId7"/>
    <p:sldId id="262" r:id="rId8"/>
    <p:sldId id="263" r:id="rId9"/>
    <p:sldId id="264" r:id="rId10"/>
    <p:sldId id="265" r:id="rId11"/>
    <p:sldId id="266" r:id="rId12"/>
    <p:sldId id="267" r:id="rId13"/>
    <p:sldId id="291" r:id="rId14"/>
    <p:sldId id="293" r:id="rId15"/>
    <p:sldId id="269" r:id="rId16"/>
    <p:sldId id="270" r:id="rId17"/>
    <p:sldId id="271" r:id="rId18"/>
    <p:sldId id="273" r:id="rId19"/>
    <p:sldId id="274" r:id="rId20"/>
    <p:sldId id="275" r:id="rId21"/>
    <p:sldId id="294" r:id="rId22"/>
    <p:sldId id="276" r:id="rId23"/>
    <p:sldId id="279" r:id="rId24"/>
    <p:sldId id="280" r:id="rId25"/>
    <p:sldId id="281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 autoAdjust="0"/>
  </p:normalViewPr>
  <p:slideViewPr>
    <p:cSldViewPr snapToGrid="0" snapToObjects="1"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8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42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96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090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74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785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842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967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t>按一下以編輯母片標題樣式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8137"/>
            <a:ext cx="7239000" cy="48450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t>按一下以編輯母片文字樣式</a:t>
            </a:r>
          </a:p>
          <a:p>
            <a:pPr lvl="1"/>
            <a:r>
              <a:t>第二層</a:t>
            </a:r>
          </a:p>
          <a:p>
            <a:pPr lvl="2"/>
            <a:r>
              <a:t>第三層</a:t>
            </a:r>
          </a:p>
          <a:p>
            <a:pPr lvl="3"/>
            <a:r>
              <a:t>第四層</a:t>
            </a:r>
          </a:p>
          <a:p>
            <a:pPr lvl="4"/>
            <a:r>
              <a:t>第五層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4244975" y="6556375"/>
            <a:ext cx="2001837" cy="2254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l">
              <a:defRPr sz="1000">
                <a:solidFill>
                  <a:srgbClr val="B13F9A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249987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r">
              <a:defRPr sz="1100">
                <a:solidFill>
                  <a:srgbClr val="B13F9A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3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90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6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736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968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29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59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38DBA3-52F9-4AF4-A6A4-FA4D7DB2F9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279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91" y="2220455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SG" sz="4000" b="1" dirty="0" smtClean="0"/>
              <a:t>THE LORD’S MOVE IN LAOS</a:t>
            </a:r>
            <a:br>
              <a:rPr lang="en-SG" sz="4000" b="1" dirty="0" smtClean="0"/>
            </a:br>
            <a:r>
              <a:rPr lang="zh-TW" altLang="en-US" sz="4000" b="1" dirty="0" smtClean="0"/>
              <a:t>主在寮國的行動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lo-LA" altLang="zh-TW" sz="4000" b="1" dirty="0"/>
              <a:t>ຄຳແກະນຳຂອງລາວ  ໃນລມເອ</a:t>
            </a:r>
            <a:endParaRPr lang="en-SG" sz="4000" b="1" dirty="0"/>
          </a:p>
        </p:txBody>
      </p:sp>
    </p:spTree>
    <p:extLst>
      <p:ext uri="{BB962C8B-B14F-4D97-AF65-F5344CB8AC3E}">
        <p14:creationId xmlns:p14="http://schemas.microsoft.com/office/powerpoint/2010/main" val="3157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740229" y="1611085"/>
            <a:ext cx="7790996" cy="504031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9500"/>
          </a:bodyPr>
          <a:lstStyle/>
          <a:p>
            <a:pPr lvl="0"/>
            <a:endParaRPr dirty="0"/>
          </a:p>
          <a:p>
            <a:pPr lvl="0"/>
            <a:endParaRPr lang="en-US" sz="3600" dirty="0" smtClean="0"/>
          </a:p>
          <a:p>
            <a:pPr lvl="0"/>
            <a:r>
              <a:rPr lang="en-US" altLang="zh-TW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Saints from four countries coordinated together</a:t>
            </a:r>
            <a:endParaRPr lang="en-US" altLang="zh-TW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來自四個國家的聖徒一同配搭</a:t>
            </a:r>
            <a:endParaRPr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8525" y="172810"/>
            <a:ext cx="7416800" cy="143827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endParaRPr lang="en-US" sz="4400" b="1" i="0" u="none" strike="noStrike" dirty="0" smtClean="0">
              <a:solidFill>
                <a:srgbClr val="000000"/>
              </a:solidFill>
              <a:latin typeface="Trebuchet MS"/>
            </a:endParaRPr>
          </a:p>
          <a:p>
            <a:pPr marL="0" lvl="0" indent="0" algn="ctr"/>
            <a:r>
              <a:rPr 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Coordination  </a:t>
            </a:r>
            <a:r>
              <a:rPr lang="zh-TW" alt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配搭</a:t>
            </a:r>
            <a:r>
              <a:rPr 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n-US" sz="4400" b="1" i="0" u="none" strike="noStrike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ctr"/>
            <a:endParaRPr sz="4400" b="1" i="0" u="none" strike="noStrike" dirty="0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Combined service prayer 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集中事奉禱告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160337" y="1195387"/>
            <a:ext cx="8299450" cy="494982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9500" lnSpcReduction="10000"/>
          </a:bodyPr>
          <a:lstStyle/>
          <a:p>
            <a:pPr lvl="0"/>
            <a:endParaRPr dirty="0"/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Although new ones got baptized every week, not many remained. Therefore we invited saints from Taichung and Thailand to help us in our perfecting of shepherds.</a:t>
            </a:r>
          </a:p>
          <a:p>
            <a:pPr lvl="0"/>
            <a:r>
              <a:rPr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基於聖徒受浸已有週週得人果效</a:t>
            </a:r>
            <a:r>
              <a:rPr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，唯新人存留率不高，確定五月份邀請台中和泰國前來有成全牧養者的特會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．</a:t>
            </a:r>
            <a:endParaRPr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9475" y="198437"/>
            <a:ext cx="74168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Perfecting </a:t>
            </a:r>
            <a:r>
              <a:rPr lang="zh-TW" alt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成全</a:t>
            </a:r>
            <a:endParaRPr sz="44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160337" y="1195387"/>
            <a:ext cx="8299450" cy="494982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000"/>
          </a:bodyPr>
          <a:lstStyle/>
          <a:p>
            <a:pPr lvl="0"/>
            <a:endParaRPr dirty="0"/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perfecting focus was on God’s eternal economy, knowing the church and shepherding. Around 50 saints attended</a:t>
            </a:r>
          </a:p>
          <a:p>
            <a:pPr marL="449263" lvl="0" indent="-449263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講神永遠的經綸</a:t>
            </a:r>
            <a:r>
              <a:rPr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</a:t>
            </a:r>
            <a:r>
              <a:rPr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認識召會與牧養新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人</a:t>
            </a:r>
            <a:r>
              <a:rPr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．約有50多位聖徒參加.</a:t>
            </a:r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saints started to pursue the HWMR</a:t>
            </a:r>
          </a:p>
          <a:p>
            <a:pPr marL="0" lv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起來追求晨興聖言的人數明顯多起來</a:t>
            </a:r>
            <a:r>
              <a:rPr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．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9475" y="215445"/>
            <a:ext cx="74168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Perfecting </a:t>
            </a:r>
            <a:r>
              <a:rPr lang="zh-TW" alt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成全</a:t>
            </a:r>
            <a:endParaRPr sz="44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8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160337" y="1195387"/>
            <a:ext cx="8299450" cy="494982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4500" lnSpcReduction="20000"/>
          </a:bodyPr>
          <a:lstStyle/>
          <a:p>
            <a:pPr lvl="0"/>
            <a:endParaRPr dirty="0"/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first 16 lessons of the Shepherding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aterials were translated. The saints pursue this material on Tuesday prayer meetings and were helped to shepherd the new ones. As a result more saints started to prophesy in the meetings</a:t>
            </a:r>
          </a:p>
          <a:p>
            <a:pPr marL="363538" lvl="0" indent="-363538">
              <a:buNone/>
            </a:pPr>
            <a:endParaRPr lang="en-US" altLang="zh-TW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-363538">
              <a:buNone/>
            </a:pP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接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著翻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了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佬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文初信牧養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神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高品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福音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課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．聖徒們用週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二晚上的禱告聚會，一同研讀這份教材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，學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習牧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養新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聖徒</a:t>
            </a: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．召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會聚會申言逐漸明顯的活絡起來．</a:t>
            </a:r>
          </a:p>
          <a:p>
            <a:pPr marL="363538" lvl="0" indent="-363538">
              <a:buNone/>
            </a:pPr>
            <a:endParaRPr lang="zh-TW" alt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79475" y="198437"/>
            <a:ext cx="74168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Perfecting </a:t>
            </a:r>
            <a:r>
              <a:rPr lang="zh-TW" alt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成全</a:t>
            </a:r>
            <a:endParaRPr sz="44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6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Conference for shepherds in May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五月成全牧養者特會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Conference for shepherds in May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五月成全牧養者特會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667656" y="1915885"/>
            <a:ext cx="7647669" cy="422615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20000"/>
          </a:bodyPr>
          <a:lstStyle/>
          <a:p>
            <a:pPr lvl="0"/>
            <a:endParaRPr dirty="0"/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is a great and desperate need for translation work</a:t>
            </a:r>
          </a:p>
          <a:p>
            <a:pPr marL="0" lvl="0" indent="0">
              <a:buNone/>
            </a:pPr>
            <a:r>
              <a:rPr lang="zh-TW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翻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</a:t>
            </a:r>
            <a:r>
              <a:rPr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是這裡極大且迫切的需要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．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altLang="zh-TW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1)the HWMR; 2)The first 16 lessons of the Shepherding Materials and 3)the footnotes of the NT Recovery </a:t>
            </a:r>
            <a:r>
              <a:rPr lang="en-US" altLang="zh-TW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Verison</a:t>
            </a:r>
            <a:r>
              <a:rPr lang="en-US" altLang="zh-TW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altLang="zh-TW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0">
              <a:buNone/>
            </a:pPr>
            <a:r>
              <a:rPr lang="en-US" altLang="zh-TW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召會晨興聖言的追求材料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2.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初信牧養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神高品福音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課的餵養材料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3.</a:t>
            </a:r>
            <a:r>
              <a:rPr lang="zh-TW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恢復本新約聖經的註解</a:t>
            </a:r>
            <a:r>
              <a:rPr lang="en-US" altLang="zh-TW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altLang="zh-TW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8525" y="187325"/>
            <a:ext cx="74168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4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Translation work </a:t>
            </a:r>
            <a:r>
              <a:rPr sz="4400" b="1" i="0" u="none" strike="noStrike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翻譯工作</a:t>
            </a:r>
            <a:endParaRPr sz="44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Literature work serving ones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文字工作者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Literature work </a:t>
            </a: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文字工作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322262" y="763587"/>
            <a:ext cx="8496300" cy="438785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marL="0" lvl="0" indent="0">
              <a:buNone/>
            </a:pPr>
            <a:r>
              <a:rPr sz="3200" b="1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  <a:r>
              <a:rPr lang="en-SG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Introduction</a:t>
            </a:r>
            <a:r>
              <a:rPr lang="zh-TW" alt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介紹</a:t>
            </a:r>
            <a:endParaRPr sz="32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87425" lvl="0" indent="-473075">
              <a:buClr>
                <a:srgbClr val="FFFFFF"/>
              </a:buClr>
              <a:buSzPct val="25000"/>
              <a:buNone/>
            </a:pPr>
            <a:r>
              <a:rPr 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SG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Background, present situation and   development   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背景</a:t>
            </a:r>
            <a:r>
              <a:rPr lang="zh-TW" alt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與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發展現況</a:t>
            </a:r>
            <a:r>
              <a:rPr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200" b="1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00113" lvl="0" indent="-385763">
              <a:buClr>
                <a:srgbClr val="FFFFFF"/>
              </a:buClr>
              <a:buSzPct val="25000"/>
              <a:buNone/>
            </a:pPr>
            <a:r>
              <a:rPr 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Coordination   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配搭</a:t>
            </a:r>
            <a:endParaRPr lang="en-US" sz="3200" b="1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00113" lvl="0" indent="-385763">
              <a:buClr>
                <a:srgbClr val="FFFFFF"/>
              </a:buClr>
              <a:buSzPct val="25000"/>
              <a:buNone/>
            </a:pP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Perfecting of the saints   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成全</a:t>
            </a:r>
            <a:r>
              <a:rPr lang="zh-TW" alt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聖徒</a:t>
            </a:r>
            <a:endParaRPr lang="en-US" altLang="zh-TW" sz="3200" b="1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00113" lvl="0" indent="-385763">
              <a:buClr>
                <a:srgbClr val="FFFFFF"/>
              </a:buClr>
              <a:buSzPct val="25000"/>
              <a:buNone/>
            </a:pP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Translation work 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翻譯工作</a:t>
            </a:r>
            <a:endParaRPr lang="en-US" sz="3200" b="1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87425" lvl="0" indent="-473075">
              <a:buClr>
                <a:srgbClr val="FFFFFF"/>
              </a:buClr>
              <a:buSzPct val="25000"/>
              <a:buNone/>
            </a:pP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en-US" sz="32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Propagation coordinated by the church in Taichung   </a:t>
            </a:r>
            <a:r>
              <a:rPr sz="32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台中召會赴寮開展</a:t>
            </a:r>
            <a:endParaRPr sz="32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endParaRPr sz="32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696686" y="1101725"/>
            <a:ext cx="7690076" cy="504031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000"/>
          </a:bodyPr>
          <a:lstStyle/>
          <a:p>
            <a:pPr lvl="0"/>
            <a:endParaRPr dirty="0"/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 saints came to visit in January and 10 saints came in September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今年一月來</a:t>
            </a:r>
            <a:r>
              <a:rPr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13位,九月來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10位</a:t>
            </a:r>
            <a:endParaRPr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altLang="ja-JP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January the saints gained 8 new ones; five of them remained and brought other new ones to salvation</a:t>
            </a:r>
          </a:p>
          <a:p>
            <a:pPr marL="363538" lvl="0" indent="-363538">
              <a:buNone/>
            </a:pPr>
            <a:r>
              <a:rPr lang="en-US" altLang="ja-JP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ja-JP" alt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</a:t>
            </a:r>
            <a:r>
              <a:rPr lang="ja-JP" alt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月份</a:t>
            </a:r>
            <a:r>
              <a:rPr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主給他們8個果子，有5個還常存著，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還帶新人得救</a:t>
            </a: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8525" y="187325"/>
            <a:ext cx="74168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2800" b="1" i="0" u="none" strike="noStrike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Propagation coordinated by the church in Taichung   </a:t>
            </a:r>
            <a:r>
              <a:rPr sz="2800" b="1" i="0" u="none" strike="noStrike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台中召會赴寮開展</a:t>
            </a:r>
            <a:endParaRPr sz="28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696686" y="1101725"/>
            <a:ext cx="7690076" cy="504031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4500" lnSpcReduction="10000"/>
          </a:bodyPr>
          <a:lstStyle/>
          <a:p>
            <a:pPr lvl="0"/>
            <a:endParaRPr dirty="0"/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saints’ visit in September were to perfect us on home meetings; they accompanied the local saints to care for the new believers and gained another 6 new ones.</a:t>
            </a:r>
          </a:p>
          <a:p>
            <a:pPr marL="363538" lvl="0" indent="0">
              <a:buNone/>
            </a:pPr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九月份專專為著作家聚會</a:t>
            </a:r>
            <a:r>
              <a:rPr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，陪帶著本地聖徒照顧新聖徒，結果也得著６位親友.</a:t>
            </a:r>
          </a:p>
          <a:p>
            <a:pPr lvl="0"/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serving saints came from Thailand for a month and gained 17 new ones</a:t>
            </a:r>
          </a:p>
          <a:p>
            <a:pPr lvl="0"/>
            <a:r>
              <a:rPr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泰國７位來留一個月</a:t>
            </a:r>
            <a:r>
              <a:rPr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，共得果子17位.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8525" y="187325"/>
            <a:ext cx="74168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2800" b="1" i="0" u="none" strike="noStrike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Propagation coordinated by the church in Taichung   </a:t>
            </a:r>
            <a:r>
              <a:rPr sz="2800" b="1" i="0" u="none" strike="noStrike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台中召會赴寮開展</a:t>
            </a:r>
            <a:endParaRPr sz="28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3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College saints visited Laos in January  </a:t>
            </a: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一月大學生來訪相調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6725" y="1628775"/>
            <a:ext cx="7558087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77371" y="319087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Shepherding team came in September </a:t>
            </a: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九月全面餵養開展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Shepherding in the home meetings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家聚會的牧養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1125" cy="484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Shepherding for children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對兒童的牧養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8162" y="1628775"/>
            <a:ext cx="7385050" cy="359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41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normAutofit/>
          </a:bodyPr>
          <a:lstStyle/>
          <a:p>
            <a:pPr lvl="0"/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總結</a:t>
            </a:r>
            <a:endParaRPr sz="40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0" y="1555750"/>
            <a:ext cx="8107362" cy="479583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25000" lnSpcReduction="20000"/>
          </a:bodyPr>
          <a:lstStyle/>
          <a:p>
            <a:pPr lvl="0"/>
            <a:r>
              <a:rPr lang="en-SG" sz="9600" b="1" i="0" u="none" strike="noStrike" dirty="0" smtClean="0"/>
              <a:t>1 Coordination of saints from different countries are being established</a:t>
            </a:r>
          </a:p>
          <a:p>
            <a:pPr marL="0" lvl="0" indent="0">
              <a:buNone/>
            </a:pPr>
            <a:r>
              <a:rPr lang="en-SG" sz="9600" b="1" dirty="0"/>
              <a:t> </a:t>
            </a:r>
            <a:r>
              <a:rPr lang="en-SG" sz="9600" b="1" dirty="0" smtClean="0"/>
              <a:t>        </a:t>
            </a:r>
            <a:r>
              <a:rPr sz="9600" b="1" i="0" u="none" strike="noStrike" dirty="0" err="1" smtClean="0"/>
              <a:t>跨國際的服事團運作逐漸上路</a:t>
            </a:r>
            <a:endParaRPr sz="9600" b="1" i="0" u="none" strike="noStrike" dirty="0"/>
          </a:p>
          <a:p>
            <a:pPr lvl="0"/>
            <a:r>
              <a:rPr lang="en-SG" sz="9600" b="1" dirty="0" smtClean="0"/>
              <a:t>2 The Lao saints started to handle the translation work</a:t>
            </a:r>
          </a:p>
          <a:p>
            <a:pPr marL="0" lvl="0" indent="0">
              <a:buNone/>
            </a:pPr>
            <a:r>
              <a:rPr lang="en-SG" sz="9600" b="1" i="0" u="none" strike="noStrike" dirty="0" smtClean="0"/>
              <a:t>        </a:t>
            </a:r>
            <a:r>
              <a:rPr sz="9600" b="1" i="0" u="none" strike="noStrike" dirty="0" err="1" smtClean="0"/>
              <a:t>寮國本地聖徒開始接手翻譯服事</a:t>
            </a:r>
            <a:r>
              <a:rPr sz="9600" b="1" i="0" u="none" strike="noStrike" dirty="0" smtClean="0"/>
              <a:t>.</a:t>
            </a:r>
            <a:endParaRPr sz="9600" b="1" i="0" u="none" strike="noStrike" dirty="0"/>
          </a:p>
          <a:p>
            <a:pPr lvl="0"/>
            <a:r>
              <a:rPr lang="en-SG" sz="9600" b="1" i="0" u="none" strike="noStrike" dirty="0" smtClean="0"/>
              <a:t>3 In the matter of preaching th</a:t>
            </a:r>
            <a:r>
              <a:rPr lang="en-SG" sz="9600" b="1" dirty="0" smtClean="0"/>
              <a:t>e gospel the Lao saints </a:t>
            </a:r>
            <a:r>
              <a:rPr lang="en-SG" sz="9600" b="1" dirty="0" smtClean="0"/>
              <a:t>gained </a:t>
            </a:r>
            <a:r>
              <a:rPr lang="en-SG" sz="9600" b="1" dirty="0" smtClean="0"/>
              <a:t>much fruit</a:t>
            </a:r>
          </a:p>
          <a:p>
            <a:pPr marL="0" lvl="0" indent="0">
              <a:buNone/>
            </a:pPr>
            <a:r>
              <a:rPr lang="en-SG" sz="9600" b="1" i="0" u="none" strike="noStrike" dirty="0"/>
              <a:t> </a:t>
            </a:r>
            <a:r>
              <a:rPr lang="en-SG" sz="9600" b="1" i="0" u="none" strike="noStrike" dirty="0" smtClean="0"/>
              <a:t>       </a:t>
            </a:r>
            <a:r>
              <a:rPr sz="9600" b="1" i="0" u="none" strike="noStrike" dirty="0" err="1" smtClean="0"/>
              <a:t>寮國聖徒在福音產生新果子上表現優異</a:t>
            </a:r>
            <a:r>
              <a:rPr sz="9600" b="1" i="0" u="none" strike="noStrike" dirty="0" smtClean="0"/>
              <a:t>.      </a:t>
            </a:r>
            <a:endParaRPr sz="9600" b="1" i="0" u="none" strike="noStrike" dirty="0"/>
          </a:p>
          <a:p>
            <a:r>
              <a:rPr lang="en-SG" sz="9600" b="1" dirty="0"/>
              <a:t>4 Through the perfecting of serving ones, the shepherding work was </a:t>
            </a:r>
            <a:r>
              <a:rPr lang="en-SG" sz="9600" b="1" dirty="0" smtClean="0"/>
              <a:t>much </a:t>
            </a:r>
            <a:r>
              <a:rPr lang="en-SG" sz="9600" b="1" dirty="0"/>
              <a:t>strengthened</a:t>
            </a:r>
          </a:p>
          <a:p>
            <a:pPr marL="0" lvl="0" indent="0">
              <a:buNone/>
            </a:pPr>
            <a:r>
              <a:rPr lang="en-SG" sz="9600" b="1" i="0" u="none" strike="noStrike" dirty="0"/>
              <a:t> </a:t>
            </a:r>
            <a:r>
              <a:rPr lang="en-SG" sz="9600" b="1" i="0" u="none" strike="noStrike" dirty="0" smtClean="0"/>
              <a:t>       </a:t>
            </a:r>
            <a:r>
              <a:rPr sz="9600" b="1" i="0" u="none" strike="noStrike" dirty="0" err="1" smtClean="0"/>
              <a:t>藉成全中幹加強對新得救者的餵養工作</a:t>
            </a:r>
            <a:endParaRPr sz="9600" b="1" i="0" u="none" strike="noStrike" dirty="0"/>
          </a:p>
          <a:p>
            <a:pPr marL="0" lvl="0" indent="0">
              <a:buNone/>
            </a:pPr>
            <a:r>
              <a:rPr sz="7000" b="1" i="0" u="none" strike="noStrike" dirty="0"/>
              <a:t>     </a:t>
            </a:r>
          </a:p>
          <a:p>
            <a:pPr marL="0" lvl="0" indent="0">
              <a:buNone/>
            </a:pPr>
            <a:endParaRPr sz="7000" b="1" i="0" u="none" strike="noStrike" dirty="0"/>
          </a:p>
          <a:p>
            <a:pPr marL="993775" lvl="0" indent="0">
              <a:buNone/>
            </a:pPr>
            <a:r>
              <a:rPr sz="7000" b="1" i="0" u="none" strike="noStrike" dirty="0"/>
              <a:t>       </a:t>
            </a:r>
          </a:p>
          <a:p>
            <a:pPr lvl="0"/>
            <a:endParaRPr sz="7000" b="1" i="0" u="none" strike="noStrike" dirty="0"/>
          </a:p>
          <a:p>
            <a:pPr marL="0" lvl="0" indent="0">
              <a:buNone/>
            </a:pPr>
            <a:r>
              <a:rPr dirty="0"/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41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normAutofit/>
          </a:bodyPr>
          <a:lstStyle/>
          <a:p>
            <a:pPr lvl="0"/>
            <a:r>
              <a:rPr lang="en-US" sz="40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Prayer items </a:t>
            </a:r>
            <a:r>
              <a:rPr sz="40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代禱</a:t>
            </a:r>
            <a:r>
              <a:rPr lang="zh-TW" altLang="en-US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事項</a:t>
            </a:r>
            <a:endParaRPr sz="40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69256" y="1555750"/>
            <a:ext cx="8049305" cy="479583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32500" lnSpcReduction="20000"/>
          </a:bodyPr>
          <a:lstStyle/>
          <a:p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the </a:t>
            </a:r>
            <a:r>
              <a:rPr lang="en-SG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full-timers’ </a:t>
            </a:r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pursuing and service to be strengthened </a:t>
            </a:r>
            <a:endParaRPr lang="en-SG" sz="7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sz="7400" b="1" i="0" u="none" strike="noStrik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7400" b="1" i="0" u="none" strike="noStrik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加強全時間之追求與事奉</a:t>
            </a:r>
            <a:endParaRPr sz="7400" b="1" i="0" u="none" strike="noStrik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the </a:t>
            </a:r>
            <a:r>
              <a:rPr lang="en-SG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brother serving group and sister </a:t>
            </a:r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pursuing </a:t>
            </a:r>
            <a:r>
              <a:rPr lang="en-SG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 in the </a:t>
            </a:r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to be strengthened</a:t>
            </a:r>
            <a:endParaRPr lang="en-SG" sz="7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sz="7400" b="1" i="0" u="none" strike="noStrik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堅固召會弟兄服事奉團與姊妹追求團</a:t>
            </a:r>
            <a:r>
              <a:rPr sz="7400" b="1" i="0" u="none" strike="noStrik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0"/>
            <a:r>
              <a:rPr 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strengthen the translation</a:t>
            </a:r>
            <a:r>
              <a:rPr lang="zh-TW" alt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</a:t>
            </a:r>
            <a:endParaRPr lang="en-US" altLang="zh-TW" sz="7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sz="7400" b="1" i="0" u="none" strike="noStrik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7400" b="1" i="0" u="none" strike="noStrik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加強文字翻譯工</a:t>
            </a:r>
            <a:r>
              <a:rPr lang="zh-TW" altLang="en-US" sz="7400" b="1" i="0" u="none" strike="noStrik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作</a:t>
            </a:r>
            <a:endParaRPr sz="7400" b="1" i="0" u="none" strike="noStrik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strengthen </a:t>
            </a:r>
            <a:r>
              <a:rPr 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administration of the church</a:t>
            </a:r>
          </a:p>
          <a:p>
            <a:pPr marL="0" lvl="0" indent="0">
              <a:buNone/>
            </a:pPr>
            <a:r>
              <a:rPr 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zh-TW" altLang="en-US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加</a:t>
            </a:r>
            <a:r>
              <a:rPr lang="zh-TW" altLang="en-US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強</a:t>
            </a:r>
            <a:r>
              <a:rPr sz="7400" b="1" i="0" u="none" strike="noStrik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召會的治理</a:t>
            </a:r>
            <a:endParaRPr lang="en-US" sz="7400" b="1" i="0" u="none" strike="noStrike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altLang="zh-TW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SG" sz="7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other potential </a:t>
            </a:r>
            <a:r>
              <a:rPr lang="en-SG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cities</a:t>
            </a:r>
          </a:p>
          <a:p>
            <a:pPr marL="0" lvl="0" indent="0">
              <a:buNone/>
            </a:pPr>
            <a:r>
              <a:rPr lang="en-US" sz="7400" b="1" i="0" u="none" strike="noStrik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7400" b="1" i="0" u="none" strike="noStrik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zh-TW" altLang="en-US" sz="7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擴展至其他有潛力的城市</a:t>
            </a:r>
            <a:endParaRPr sz="7400" b="1" i="0" u="none" strike="noStrik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endParaRPr sz="7000" b="1" i="0" u="none" strike="no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0825" y="71668"/>
            <a:ext cx="8551862" cy="1062037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noAutofit/>
          </a:bodyPr>
          <a:lstStyle/>
          <a:p>
            <a:pPr lvl="0"/>
            <a:r>
              <a:rPr sz="3200" b="1" i="0" u="none" strike="noStrike" dirty="0" smtClean="0"/>
              <a:t>Located </a:t>
            </a:r>
            <a:r>
              <a:rPr sz="3200" b="1" i="0" u="none" strike="noStrike" dirty="0"/>
              <a:t>in the Geographical Center of </a:t>
            </a:r>
            <a:r>
              <a:rPr sz="3200" b="1" i="0" u="none" strike="noStrike" dirty="0" smtClean="0"/>
              <a:t>Indochina</a:t>
            </a:r>
            <a:r>
              <a:rPr lang="en-US" sz="3200" b="1" dirty="0"/>
              <a:t> </a:t>
            </a:r>
            <a:r>
              <a:rPr lang="zh-TW" altLang="en-US" sz="3200" b="1" dirty="0" smtClean="0"/>
              <a:t>位處中南半島地理中心</a:t>
            </a:r>
            <a:endParaRPr sz="3200" b="1" i="0" u="none" strike="noStrik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2262" y="1165682"/>
            <a:ext cx="7418388" cy="5688012"/>
          </a:xfrm>
          <a:prstGeom prst="rect">
            <a:avLst/>
          </a:prstGeom>
          <a:gradFill rotWithShape="1">
            <a:gsLst>
              <a:gs pos="0">
                <a:srgbClr val="CF6DA4"/>
              </a:gs>
              <a:gs pos="100000">
                <a:srgbClr val="CF6DA4"/>
              </a:gs>
            </a:gsLst>
            <a:lin ang="5400000" scaled="1"/>
          </a:gradFill>
          <a:ln w="11430">
            <a:solidFill>
              <a:srgbClr val="CF6DA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7675" y="1411287"/>
            <a:ext cx="503237" cy="252413"/>
          </a:xfrm>
          <a:prstGeom prst="rect">
            <a:avLst/>
          </a:prstGeom>
          <a:solidFill>
            <a:srgbClr val="000000"/>
          </a:solidFill>
          <a:ln w="40000">
            <a:solidFill>
              <a:srgbClr val="000000"/>
            </a:solidFill>
          </a:ln>
        </p:spPr>
        <p:txBody>
          <a:bodyPr wrap="square" anchor="t"/>
          <a:lstStyle/>
          <a:p>
            <a:pPr marL="0" lvl="0" indent="0" algn="l"/>
            <a:r>
              <a:rPr sz="1000">
                <a:solidFill>
                  <a:srgbClr val="FFFFFF"/>
                </a:solidFill>
                <a:latin typeface="Trebuchet MS"/>
              </a:rPr>
              <a:t>昆明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899886" y="723672"/>
            <a:ext cx="7779657" cy="539908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en-US" sz="73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History</a:t>
            </a:r>
            <a:r>
              <a:rPr lang="zh-TW" altLang="en-US" sz="7300" b="1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sz="73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開展歷程</a:t>
            </a:r>
            <a:endParaRPr sz="73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3888" lvl="0" indent="-623888">
              <a:lnSpc>
                <a:spcPts val="3800"/>
              </a:lnSpc>
              <a:buNone/>
            </a:pPr>
            <a:r>
              <a:rPr sz="59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1. </a:t>
            </a:r>
            <a:r>
              <a:rPr lang="en-US"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saints from various countries came for propagation before 2019</a:t>
            </a:r>
            <a:r>
              <a:rPr lang="zh-TW" altLang="en-US"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5900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11200" lvl="0" indent="-711200">
              <a:lnSpc>
                <a:spcPts val="3800"/>
              </a:lnSpc>
              <a:buNone/>
            </a:pPr>
            <a:r>
              <a:rPr lang="en-US"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2009</a:t>
            </a:r>
            <a:r>
              <a:rPr sz="59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年前有些各國聖徒來此開展</a:t>
            </a:r>
          </a:p>
          <a:p>
            <a:pPr marL="0" lvl="0" indent="0">
              <a:lnSpc>
                <a:spcPts val="3800"/>
              </a:lnSpc>
              <a:buNone/>
            </a:pPr>
            <a:r>
              <a:rPr sz="59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2. </a:t>
            </a:r>
            <a:r>
              <a:rPr lang="en-US"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LMA serving ones came in 2010</a:t>
            </a:r>
          </a:p>
          <a:p>
            <a:pPr marL="0" lvl="0" indent="0">
              <a:lnSpc>
                <a:spcPts val="3800"/>
              </a:lnSpc>
              <a:buNone/>
            </a:pPr>
            <a:r>
              <a:rPr lang="en-US" sz="5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5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2010</a:t>
            </a:r>
            <a:r>
              <a:rPr sz="59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年LMA</a:t>
            </a:r>
            <a:r>
              <a:rPr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開始有服事配搭</a:t>
            </a:r>
            <a:endParaRPr lang="en-US" sz="5900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4625" lvl="0" indent="0">
              <a:lnSpc>
                <a:spcPts val="3800"/>
              </a:lnSpc>
              <a:buNone/>
            </a:pPr>
            <a:r>
              <a:rPr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5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Translation work started in 2012</a:t>
            </a:r>
          </a:p>
          <a:p>
            <a:pPr marL="174625" lvl="0" indent="0">
              <a:lnSpc>
                <a:spcPts val="3800"/>
              </a:lnSpc>
              <a:buNone/>
            </a:pPr>
            <a:r>
              <a:rPr lang="en-US"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59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2012年嘗試佬文文字翻譯工作</a:t>
            </a:r>
          </a:p>
          <a:p>
            <a:pPr marL="898525" lvl="0" indent="0">
              <a:lnSpc>
                <a:spcPts val="3800"/>
              </a:lnSpc>
              <a:buNone/>
            </a:pPr>
            <a:r>
              <a:rPr sz="7000" b="1" i="0" u="none" strike="noStrike" dirty="0" smtClean="0"/>
              <a:t>  </a:t>
            </a:r>
            <a:endParaRPr sz="7000" b="1" i="0" u="none" strike="no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1291771" y="362864"/>
            <a:ext cx="6981372" cy="602342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marL="0" lvl="0" indent="0" algn="ctr">
              <a:buNone/>
            </a:pPr>
            <a:r>
              <a:rPr lang="en-US" sz="4000" b="1" dirty="0" smtClean="0"/>
              <a:t>History</a:t>
            </a:r>
            <a:r>
              <a:rPr lang="zh-TW" altLang="en-US" sz="4000" b="1" dirty="0" smtClean="0"/>
              <a:t>  開</a:t>
            </a:r>
            <a:r>
              <a:rPr lang="zh-TW" altLang="en-US" sz="4000" b="1" dirty="0"/>
              <a:t>展歷程</a:t>
            </a:r>
          </a:p>
          <a:p>
            <a:pPr marL="363538" lvl="0" indent="-363538">
              <a:lnSpc>
                <a:spcPts val="3800"/>
              </a:lnSpc>
              <a:buNone/>
            </a:pPr>
            <a:r>
              <a:rPr sz="28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sz="28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overseas saints joined the coordination  in the capital city Vientiane and 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Pakse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2012</a:t>
            </a:r>
          </a:p>
          <a:p>
            <a:pPr marL="363538" lvl="0" indent="-363538">
              <a:lnSpc>
                <a:spcPts val="3800"/>
              </a:lnSpc>
              <a:buNone/>
            </a:pPr>
            <a:r>
              <a:rPr lang="en-US" sz="28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sz="28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2012年</a:t>
            </a:r>
            <a:r>
              <a:rPr lang="zh-TW" alt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更多海外</a:t>
            </a:r>
            <a:r>
              <a:rPr sz="2800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聖徒陸續加入</a:t>
            </a:r>
            <a:r>
              <a:rPr lang="zh-TW" alt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配搭</a:t>
            </a:r>
            <a:r>
              <a:rPr sz="2800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開拓</a:t>
            </a:r>
            <a:r>
              <a:rPr lang="zh-TW" altLang="en-US" sz="28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sz="2800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首都萬榮與巴色</a:t>
            </a:r>
            <a:endParaRPr sz="2800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-363538" defTabSz="254000">
              <a:lnSpc>
                <a:spcPts val="3800"/>
              </a:lnSpc>
              <a:buNone/>
            </a:pPr>
            <a:r>
              <a:rPr sz="28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sz="28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28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Full-timers from Taichung joined the propagation to strengthen the move in different areas in the capital in 2015</a:t>
            </a:r>
          </a:p>
          <a:p>
            <a:pPr marL="363538" indent="-363538">
              <a:lnSpc>
                <a:spcPts val="3800"/>
              </a:lnSpc>
              <a:buNone/>
            </a:pPr>
            <a:r>
              <a:rPr lang="zh-TW" alt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</a:t>
            </a:r>
            <a:r>
              <a:rPr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年台中有全時間者加入工作，加強開拓首都各區．</a:t>
            </a:r>
          </a:p>
        </p:txBody>
      </p:sp>
    </p:spTree>
    <p:extLst>
      <p:ext uri="{BB962C8B-B14F-4D97-AF65-F5344CB8AC3E}">
        <p14:creationId xmlns:p14="http://schemas.microsoft.com/office/powerpoint/2010/main" val="1797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14400" y="157619"/>
            <a:ext cx="7445828" cy="647541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 situation  </a:t>
            </a:r>
            <a:r>
              <a:rPr sz="28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現況簡介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-363538">
              <a:buNone/>
            </a:pPr>
            <a:r>
              <a:rPr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sz="24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Even with the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reduction of full-timers,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 there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2 localities and 3 districts meetings under our care</a:t>
            </a:r>
          </a:p>
          <a:p>
            <a:pPr marL="363538" indent="-363538">
              <a:buNone/>
            </a:pPr>
            <a:r>
              <a:rPr lang="en-US"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2019</a:t>
            </a:r>
            <a:r>
              <a:rPr sz="24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年因全時間服事者減少，</a:t>
            </a:r>
            <a:r>
              <a:rPr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聚會數暫時維持五處照顧</a:t>
            </a:r>
            <a:endParaRPr lang="en-SG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indent="-363538">
              <a:lnSpc>
                <a:spcPts val="3800"/>
              </a:lnSpc>
              <a:buNone/>
            </a:pPr>
            <a:r>
              <a:rPr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sz="24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two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Lao-</a:t>
            </a:r>
            <a:r>
              <a:rPr lang="en-SG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speaing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districts and one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Chinese-speaking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district at the work </a:t>
            </a:r>
            <a:r>
              <a:rPr lang="en-SG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center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Vientiane</a:t>
            </a:r>
          </a:p>
          <a:p>
            <a:pPr marL="363538" lvl="0" indent="-363538">
              <a:lnSpc>
                <a:spcPts val="3800"/>
              </a:lnSpc>
              <a:buNone/>
            </a:pPr>
            <a:r>
              <a:rPr lang="en-US"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sz="2400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以首都萬象為主要服事地</a:t>
            </a:r>
            <a:r>
              <a:rPr sz="2400" i="0" u="none" strike="noStrik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</a:t>
            </a:r>
            <a:r>
              <a:rPr sz="2400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有兩處佬語區與一處華語區</a:t>
            </a:r>
            <a:endParaRPr lang="en-US" sz="2400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lnSpc>
                <a:spcPts val="3800"/>
              </a:lnSpc>
              <a:buNone/>
            </a:pPr>
            <a:r>
              <a:rPr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sz="24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service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gradually being established</a:t>
            </a:r>
          </a:p>
          <a:p>
            <a:pPr marL="0" lvl="0" indent="0">
              <a:lnSpc>
                <a:spcPts val="3800"/>
              </a:lnSpc>
              <a:buNone/>
            </a:pPr>
            <a:r>
              <a:rPr lang="en-US" sz="24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i="0" u="none" strike="noStrik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sz="2400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正逐步幫助召會建立有秩有序中</a:t>
            </a:r>
            <a:r>
              <a:rPr sz="2400" i="0" u="none" strike="noStrik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sz="2400" i="0" u="none" strike="noStrik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-363538">
              <a:lnSpc>
                <a:spcPts val="3800"/>
              </a:lnSpc>
              <a:buNone/>
            </a:pPr>
            <a:r>
              <a:rPr lang="zh-TW" alt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endParaRPr sz="2400" b="1" i="0" u="none" strike="noStrik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lnSpc>
                <a:spcPts val="3800"/>
              </a:lnSpc>
              <a:buNone/>
            </a:pPr>
            <a:r>
              <a:rPr sz="2400" b="1" i="0" u="none" strike="noStrik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35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914400" y="172133"/>
            <a:ext cx="7445828" cy="624318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 situation  </a:t>
            </a:r>
            <a:r>
              <a:rPr sz="2400" b="1" i="0" u="none" strike="no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現況簡介</a:t>
            </a:r>
            <a:endParaRPr 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indent="-363538">
              <a:lnSpc>
                <a:spcPts val="3800"/>
              </a:lnSpc>
              <a:buNone/>
            </a:pPr>
            <a:r>
              <a:rPr lang="en-US" altLang="zh-TW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zh-TW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saints are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being helped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practice begetting, nourishing, teaching and building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 in 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church life.</a:t>
            </a:r>
            <a:r>
              <a:rPr lang="zh-TW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 we are strengthening the </a:t>
            </a:r>
            <a:r>
              <a:rPr lang="en-US" altLang="zh-TW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 of nourishing </a:t>
            </a:r>
            <a:r>
              <a:rPr lang="en-US" altLang="zh-TW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 meetings</a:t>
            </a:r>
            <a:endParaRPr lang="en-SG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0">
              <a:lnSpc>
                <a:spcPts val="3800"/>
              </a:lnSpc>
              <a:buNone/>
            </a:pPr>
            <a:r>
              <a:rPr lang="zh-TW" alt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正</a:t>
            </a:r>
            <a:r>
              <a:rPr lang="zh-TW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逐步幫助聖徒過生養教見的召會生活中，目前福音新生暫時可以，故盡力幫助家聚會餵養的實行</a:t>
            </a:r>
            <a:r>
              <a:rPr lang="en-US" altLang="zh-TW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zh-TW" alt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3538" lvl="0" indent="-363538">
              <a:lnSpc>
                <a:spcPts val="3800"/>
              </a:lnSpc>
              <a:buNone/>
            </a:pP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SG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SG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translation work is going on. Due to the limited resources, only the HWMR and the shepherding materials are being translated</a:t>
            </a:r>
          </a:p>
          <a:p>
            <a:pPr marL="363538" lvl="0" indent="0">
              <a:lnSpc>
                <a:spcPts val="3800"/>
              </a:lnSpc>
              <a:buNone/>
            </a:pPr>
            <a:r>
              <a:rPr lang="zh-TW" alt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佬</a:t>
            </a:r>
            <a:r>
              <a:rPr lang="zh-TW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文翻譯工作持續進行，但限於能力只能專注於召會當前的追求材料，如晨興聖</a:t>
            </a:r>
            <a:r>
              <a:rPr lang="zh-TW" alt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言與</a:t>
            </a:r>
            <a:r>
              <a:rPr lang="zh-TW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初信牧養上</a:t>
            </a:r>
            <a:r>
              <a:rPr lang="en-US" altLang="zh-TW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lvl="0" indent="0">
              <a:lnSpc>
                <a:spcPts val="3800"/>
              </a:lnSpc>
              <a:buNone/>
            </a:pPr>
            <a:r>
              <a:rPr sz="2400" b="1" i="0" u="none" strike="noStrike" dirty="0" smtClean="0"/>
              <a:t>   </a:t>
            </a:r>
            <a:endParaRPr sz="2400" b="1" i="0" u="none" strike="no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42987" y="2030412"/>
            <a:ext cx="5675313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 2"/>
          <p:cNvSpPr/>
          <p:nvPr/>
        </p:nvSpPr>
        <p:spPr>
          <a:xfrm rot="19310679" flipV="1">
            <a:off x="3101975" y="4364037"/>
            <a:ext cx="231775" cy="179388"/>
          </a:xfrm>
          <a:solidFill>
            <a:srgbClr val="00B0F0"/>
          </a:solidFill>
          <a:ln w="40000">
            <a:solidFill>
              <a:srgbClr val="7C5B1C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4" name=" 3"/>
          <p:cNvSpPr/>
          <p:nvPr/>
        </p:nvSpPr>
        <p:spPr>
          <a:xfrm rot="19310679" flipV="1">
            <a:off x="5183187" y="5878512"/>
            <a:ext cx="179388" cy="179388"/>
          </a:xfrm>
          <a:solidFill>
            <a:srgbClr val="F9B639"/>
          </a:solidFill>
          <a:ln w="40000">
            <a:solidFill>
              <a:srgbClr val="7C5B1C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5" name=" 4"/>
          <p:cNvSpPr/>
          <p:nvPr/>
        </p:nvSpPr>
        <p:spPr>
          <a:xfrm rot="19310679" flipV="1">
            <a:off x="2770187" y="3714750"/>
            <a:ext cx="179388" cy="179387"/>
          </a:xfr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6" name="Line Callout 1 5"/>
          <p:cNvSpPr/>
          <p:nvPr/>
        </p:nvSpPr>
        <p:spPr>
          <a:xfrm>
            <a:off x="106362" y="2271712"/>
            <a:ext cx="1655763" cy="574675"/>
          </a:xfrm>
          <a:prstGeom prst="borderCallout1">
            <a:avLst>
              <a:gd name="adj1" fmla="val 97365"/>
              <a:gd name="adj2" fmla="val 99138"/>
              <a:gd name="adj3" fmla="val 252949"/>
              <a:gd name="adj4" fmla="val 157263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anchor="ctr"/>
          <a:lstStyle/>
          <a:p>
            <a:pPr marL="0" lvl="0" indent="0" algn="ctr"/>
            <a:r>
              <a:rPr sz="2000" b="1" i="0" u="none" strike="noStrike" dirty="0" err="1">
                <a:solidFill>
                  <a:srgbClr val="000000"/>
                </a:solidFill>
                <a:latin typeface="Trebuchet MS"/>
              </a:rPr>
              <a:t>Vangviang</a:t>
            </a:r>
            <a:endParaRPr sz="2000" b="1" i="0" u="none" strike="noStrike" dirty="0">
              <a:solidFill>
                <a:srgbClr val="000000"/>
              </a:solidFill>
              <a:latin typeface="Trebuchet MS"/>
            </a:endParaRPr>
          </a:p>
          <a:p>
            <a:pPr marL="0" lvl="0" indent="0" algn="ctr"/>
            <a:r>
              <a:rPr lang="en-US" sz="2000" b="1" dirty="0">
                <a:solidFill>
                  <a:srgbClr val="000000"/>
                </a:solidFill>
                <a:latin typeface="Trebuchet MS"/>
              </a:rPr>
              <a:t>2</a:t>
            </a:r>
            <a:r>
              <a:rPr sz="2000" b="1" i="0" u="none" strike="noStrike" dirty="0">
                <a:solidFill>
                  <a:srgbClr val="000000"/>
                </a:solidFill>
                <a:latin typeface="Trebuchet MS"/>
              </a:rPr>
              <a:t>. </a:t>
            </a:r>
            <a:r>
              <a:rPr sz="2000" b="1" i="0" u="none" strike="noStrike" dirty="0" err="1">
                <a:solidFill>
                  <a:srgbClr val="000000"/>
                </a:solidFill>
                <a:latin typeface="Trebuchet MS"/>
              </a:rPr>
              <a:t>萬榮</a:t>
            </a:r>
            <a:endParaRPr sz="2000" b="1" i="0" u="none" strike="noStrike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507037" y="6669087"/>
            <a:ext cx="1295400" cy="574675"/>
          </a:xfrm>
          <a:prstGeom prst="borderCallout1">
            <a:avLst>
              <a:gd name="adj1" fmla="val -3925"/>
              <a:gd name="adj2" fmla="val 49902"/>
              <a:gd name="adj3" fmla="val -143259"/>
              <a:gd name="adj4" fmla="val -8875"/>
            </a:avLst>
          </a:prstGeom>
          <a:solidFill>
            <a:srgbClr val="00B050"/>
          </a:solidFill>
          <a:ln>
            <a:solidFill>
              <a:srgbClr val="00823B"/>
            </a:solidFill>
          </a:ln>
        </p:spPr>
        <p:txBody>
          <a:bodyPr wrap="square" anchor="ctr"/>
          <a:lstStyle/>
          <a:p>
            <a:pPr marL="0" lvl="0" indent="0" algn="ctr"/>
            <a:r>
              <a:rPr sz="2000" b="1" i="0" u="none" strike="noStrike" dirty="0">
                <a:solidFill>
                  <a:srgbClr val="000000"/>
                </a:solidFill>
                <a:latin typeface="Trebuchet MS"/>
              </a:rPr>
              <a:t>Pakse</a:t>
            </a:r>
          </a:p>
          <a:p>
            <a:pPr marL="0" lvl="0" indent="0" algn="ctr"/>
            <a:r>
              <a:rPr lang="en-US" sz="2000" b="1" i="0" u="none" strike="noStrike" dirty="0">
                <a:solidFill>
                  <a:srgbClr val="000000"/>
                </a:solidFill>
                <a:latin typeface="Trebuchet MS"/>
              </a:rPr>
              <a:t>3</a:t>
            </a:r>
            <a:r>
              <a:rPr sz="2000" b="1" i="0" u="none" strike="noStrike" dirty="0">
                <a:solidFill>
                  <a:srgbClr val="000000"/>
                </a:solidFill>
                <a:latin typeface="Trebuchet MS"/>
              </a:rPr>
              <a:t>. </a:t>
            </a:r>
            <a:r>
              <a:rPr sz="2000" b="1" i="0" u="none" strike="noStrike" dirty="0" err="1">
                <a:solidFill>
                  <a:srgbClr val="000000"/>
                </a:solidFill>
                <a:latin typeface="Trebuchet MS"/>
              </a:rPr>
              <a:t>巴色</a:t>
            </a:r>
            <a:endParaRPr sz="2000" b="1" i="0" u="none" strike="noStrike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75" y="390521"/>
            <a:ext cx="7940675" cy="1630362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algn="ctr"/>
            <a:r>
              <a:rPr lang="en-SG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churches(</a:t>
            </a:r>
            <a:r>
              <a:rPr lang="en-SG" sz="36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blue</a:t>
            </a:r>
            <a:r>
              <a:rPr lang="en-SG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and 4 district </a:t>
            </a:r>
            <a:r>
              <a:rPr lang="en-SG" sz="36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meetings</a:t>
            </a:r>
            <a:endParaRPr lang="en-SG" sz="3600" b="1" i="0" u="none" strike="noStrike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ctr"/>
            <a:r>
              <a:rPr sz="3600" b="1" i="0" u="none" strike="noStrike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現共有</a:t>
            </a:r>
            <a:r>
              <a:rPr sz="3600" b="1" i="0" u="none" strike="noStrik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2處召會，有</a:t>
            </a:r>
            <a:r>
              <a:rPr sz="3600" b="1" i="0" u="none" strike="noStrike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sz="3600" b="1" i="0" u="none" strike="noStrike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處擘餅點</a:t>
            </a:r>
            <a:endParaRPr sz="3600" b="1" i="0" u="none" strike="noStrik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 9"/>
          <p:cNvSpPr/>
          <p:nvPr/>
        </p:nvSpPr>
        <p:spPr>
          <a:xfrm rot="19310679" flipV="1">
            <a:off x="3149600" y="4103687"/>
            <a:ext cx="179387" cy="179388"/>
          </a:xfr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1" name="Line Callout 1 10"/>
          <p:cNvSpPr/>
          <p:nvPr/>
        </p:nvSpPr>
        <p:spPr>
          <a:xfrm>
            <a:off x="4248150" y="2271712"/>
            <a:ext cx="1619250" cy="574675"/>
          </a:xfrm>
          <a:prstGeom prst="borderCallout1">
            <a:avLst>
              <a:gd name="adj1" fmla="val 11189"/>
              <a:gd name="adj2" fmla="val 51018"/>
              <a:gd name="adj3" fmla="val 7439"/>
              <a:gd name="adj4" fmla="val 45453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anchor="ctr"/>
          <a:lstStyle/>
          <a:p>
            <a:pPr marL="0" lvl="0" indent="0" algn="ctr"/>
            <a:r>
              <a:rPr lang="en-US" sz="2000" b="1" i="0" u="none" strike="noStrike" dirty="0" err="1">
                <a:solidFill>
                  <a:srgbClr val="000000"/>
                </a:solidFill>
                <a:latin typeface="Trebuchet MS"/>
              </a:rPr>
              <a:t>Veintein</a:t>
            </a:r>
            <a:endParaRPr sz="2000" b="1" i="0" u="none" strike="noStrike" dirty="0">
              <a:solidFill>
                <a:srgbClr val="000000"/>
              </a:solidFill>
              <a:latin typeface="Trebuchet MS"/>
            </a:endParaRPr>
          </a:p>
          <a:p>
            <a:pPr marL="0" lvl="0" indent="0" algn="ctr"/>
            <a:r>
              <a:rPr sz="2000" b="1" i="0" u="none" strike="noStrike" dirty="0">
                <a:solidFill>
                  <a:srgbClr val="000000"/>
                </a:solidFill>
                <a:latin typeface="Trebuchet MS"/>
              </a:rPr>
              <a:t>1. </a:t>
            </a:r>
          </a:p>
        </p:txBody>
      </p:sp>
      <p:sp>
        <p:nvSpPr>
          <p:cNvPr id="12" name=" 11"/>
          <p:cNvSpPr/>
          <p:nvPr/>
        </p:nvSpPr>
        <p:spPr>
          <a:xfrm rot="19310679" flipV="1">
            <a:off x="2611437" y="4156075"/>
            <a:ext cx="179388" cy="179387"/>
          </a:xfr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14" name="Straight Connector 13"/>
          <p:cNvSpPr/>
          <p:nvPr/>
        </p:nvSpPr>
        <p:spPr>
          <a:xfrm flipH="1">
            <a:off x="3240087" y="2797175"/>
            <a:ext cx="1039813" cy="127000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</p:sp>
      <p:sp>
        <p:nvSpPr>
          <p:cNvPr id="15" name="Straight Connector 14"/>
          <p:cNvSpPr/>
          <p:nvPr/>
        </p:nvSpPr>
        <p:spPr>
          <a:xfrm>
            <a:off x="10188575" y="3211512"/>
            <a:ext cx="914400" cy="914400"/>
          </a:xfrm>
          <a:prstGeom prst="line">
            <a:avLst/>
          </a:prstGeom>
          <a:noFill/>
          <a:ln w="11430">
            <a:solidFill>
              <a:srgbClr val="B83D68"/>
            </a:solidFill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rPr b="1" i="0" u="none" strike="noStrike">
                <a:solidFill>
                  <a:srgbClr val="FF0000"/>
                </a:solidFill>
                <a:latin typeface="微軟正黑體"/>
              </a:rPr>
              <a:t>The all List of LGHN in 2018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287" y="1268412"/>
            <a:ext cx="8280400" cy="4697413"/>
            <a:chOff x="249" y="799"/>
            <a:chExt cx="5216" cy="2959"/>
          </a:xfrm>
        </p:grpSpPr>
        <p:sp>
          <p:nvSpPr>
            <p:cNvPr id="4" name="Rectangle 3"/>
            <p:cNvSpPr/>
            <p:nvPr/>
          </p:nvSpPr>
          <p:spPr>
            <a:xfrm>
              <a:off x="249" y="799"/>
              <a:ext cx="1678" cy="496"/>
            </a:xfrm>
            <a:prstGeom prst="rect">
              <a:avLst/>
            </a:prstGeom>
            <a:solidFill>
              <a:srgbClr val="B83D68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200" b="1" i="0" u="none" strike="noStrike">
                  <a:solidFill>
                    <a:srgbClr val="FFFFFF"/>
                  </a:solidFill>
                  <a:latin typeface="Trebuchet MS"/>
                </a:rPr>
                <a:t>CHURCH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249" y="799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" name="Straight Connector 5"/>
            <p:cNvSpPr/>
            <p:nvPr/>
          </p:nvSpPr>
          <p:spPr>
            <a:xfrm>
              <a:off x="249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" name="Straight Connector 6"/>
            <p:cNvSpPr/>
            <p:nvPr/>
          </p:nvSpPr>
          <p:spPr>
            <a:xfrm>
              <a:off x="1927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" name="Rectangle 7"/>
            <p:cNvSpPr/>
            <p:nvPr/>
          </p:nvSpPr>
          <p:spPr>
            <a:xfrm>
              <a:off x="1927" y="799"/>
              <a:ext cx="816" cy="496"/>
            </a:xfrm>
            <a:prstGeom prst="rect">
              <a:avLst/>
            </a:prstGeom>
            <a:solidFill>
              <a:srgbClr val="B83D68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2000" b="1" i="0" u="none" strike="noStrike">
                  <a:solidFill>
                    <a:srgbClr val="FFFFFF"/>
                  </a:solidFill>
                  <a:latin typeface="Trebuchet MS"/>
                </a:rPr>
                <a:t>LORD’S  TABLE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927" y="799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" name="Straight Connector 9"/>
            <p:cNvSpPr/>
            <p:nvPr/>
          </p:nvSpPr>
          <p:spPr>
            <a:xfrm>
              <a:off x="1927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" name="Straight Connector 10"/>
            <p:cNvSpPr/>
            <p:nvPr/>
          </p:nvSpPr>
          <p:spPr>
            <a:xfrm>
              <a:off x="2743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" name="Rectangle 11"/>
            <p:cNvSpPr/>
            <p:nvPr/>
          </p:nvSpPr>
          <p:spPr>
            <a:xfrm>
              <a:off x="2743" y="799"/>
              <a:ext cx="861" cy="496"/>
            </a:xfrm>
            <a:prstGeom prst="rect">
              <a:avLst/>
            </a:prstGeom>
            <a:solidFill>
              <a:srgbClr val="B83D68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2000" b="1" i="0" u="none" strike="noStrike">
                  <a:solidFill>
                    <a:srgbClr val="FFFFFF"/>
                  </a:solidFill>
                  <a:latin typeface="Trebuchet MS"/>
                </a:rPr>
                <a:t>GROUP</a:t>
              </a:r>
            </a:p>
            <a:p>
              <a:pPr lvl="0">
                <a:buNone/>
              </a:pPr>
              <a:r>
                <a:rPr sz="2000" b="1" i="0" u="none" strike="noStrike">
                  <a:solidFill>
                    <a:srgbClr val="FFFFFF"/>
                  </a:solidFill>
                  <a:latin typeface="Trebuchet MS"/>
                </a:rPr>
                <a:t>MEETING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743" y="799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4" name="Straight Connector 13"/>
            <p:cNvSpPr/>
            <p:nvPr/>
          </p:nvSpPr>
          <p:spPr>
            <a:xfrm>
              <a:off x="2743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5" name="Straight Connector 14"/>
            <p:cNvSpPr/>
            <p:nvPr/>
          </p:nvSpPr>
          <p:spPr>
            <a:xfrm>
              <a:off x="3604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6" name="Rectangle 15"/>
            <p:cNvSpPr/>
            <p:nvPr/>
          </p:nvSpPr>
          <p:spPr>
            <a:xfrm>
              <a:off x="3604" y="799"/>
              <a:ext cx="907" cy="496"/>
            </a:xfrm>
            <a:prstGeom prst="rect">
              <a:avLst/>
            </a:prstGeom>
            <a:solidFill>
              <a:srgbClr val="B83D68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2000" b="1" i="0" u="none" strike="noStrike">
                  <a:solidFill>
                    <a:srgbClr val="FFFFFF"/>
                  </a:solidFill>
                  <a:latin typeface="Trebuchet MS"/>
                </a:rPr>
                <a:t>HOME MEETING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3604" y="799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8" name="Straight Connector 17"/>
            <p:cNvSpPr/>
            <p:nvPr/>
          </p:nvSpPr>
          <p:spPr>
            <a:xfrm>
              <a:off x="3604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9" name="Straight Connector 18"/>
            <p:cNvSpPr/>
            <p:nvPr/>
          </p:nvSpPr>
          <p:spPr>
            <a:xfrm>
              <a:off x="4511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0" name="Rectangle 19"/>
            <p:cNvSpPr/>
            <p:nvPr/>
          </p:nvSpPr>
          <p:spPr>
            <a:xfrm>
              <a:off x="4511" y="799"/>
              <a:ext cx="952" cy="496"/>
            </a:xfrm>
            <a:prstGeom prst="rect">
              <a:avLst/>
            </a:prstGeom>
            <a:solidFill>
              <a:srgbClr val="B83D68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2000" b="1" i="0" u="none" strike="noStrike">
                  <a:solidFill>
                    <a:srgbClr val="FFFFFF"/>
                  </a:solidFill>
                  <a:latin typeface="Trebuchet MS"/>
                </a:rPr>
                <a:t>NEW  BELIEVERS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511" y="799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2" name="Straight Connector 21"/>
            <p:cNvSpPr/>
            <p:nvPr/>
          </p:nvSpPr>
          <p:spPr>
            <a:xfrm>
              <a:off x="4511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3" name="Straight Connector 22"/>
            <p:cNvSpPr/>
            <p:nvPr/>
          </p:nvSpPr>
          <p:spPr>
            <a:xfrm>
              <a:off x="5463" y="799"/>
              <a:ext cx="0" cy="4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4" name="Straight Connector 23"/>
            <p:cNvSpPr/>
            <p:nvPr/>
          </p:nvSpPr>
          <p:spPr>
            <a:xfrm>
              <a:off x="249" y="1295"/>
              <a:ext cx="16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25" name="Rectangle 24"/>
            <p:cNvSpPr/>
            <p:nvPr/>
          </p:nvSpPr>
          <p:spPr>
            <a:xfrm>
              <a:off x="249" y="1295"/>
              <a:ext cx="1678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200">
                  <a:solidFill>
                    <a:srgbClr val="000000"/>
                  </a:solidFill>
                  <a:latin typeface="Trebuchet MS"/>
                </a:rPr>
                <a:t>1.Vientiane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249" y="12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7" name="Straight Connector 26"/>
            <p:cNvSpPr/>
            <p:nvPr/>
          </p:nvSpPr>
          <p:spPr>
            <a:xfrm>
              <a:off x="249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8" name="Straight Connector 27"/>
            <p:cNvSpPr/>
            <p:nvPr/>
          </p:nvSpPr>
          <p:spPr>
            <a:xfrm>
              <a:off x="1927" y="1295"/>
              <a:ext cx="816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29" name="Straight Connector 28"/>
            <p:cNvSpPr/>
            <p:nvPr/>
          </p:nvSpPr>
          <p:spPr>
            <a:xfrm>
              <a:off x="1927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0" name="Rectangle 29"/>
            <p:cNvSpPr/>
            <p:nvPr/>
          </p:nvSpPr>
          <p:spPr>
            <a:xfrm>
              <a:off x="1927" y="1295"/>
              <a:ext cx="816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62</a:t>
              </a: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1927" y="12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1927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2743" y="1295"/>
              <a:ext cx="861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34" name="Straight Connector 33"/>
            <p:cNvSpPr/>
            <p:nvPr/>
          </p:nvSpPr>
          <p:spPr>
            <a:xfrm>
              <a:off x="2743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5" name="Rectangle 34"/>
            <p:cNvSpPr/>
            <p:nvPr/>
          </p:nvSpPr>
          <p:spPr>
            <a:xfrm>
              <a:off x="2743" y="1295"/>
              <a:ext cx="861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43</a:t>
              </a: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2743" y="12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2743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604" y="1295"/>
              <a:ext cx="90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3604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0" name="Rectangle 39"/>
            <p:cNvSpPr/>
            <p:nvPr/>
          </p:nvSpPr>
          <p:spPr>
            <a:xfrm>
              <a:off x="3604" y="1295"/>
              <a:ext cx="907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44</a:t>
              </a: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3604" y="12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2" name="Straight Connector 41"/>
            <p:cNvSpPr/>
            <p:nvPr/>
          </p:nvSpPr>
          <p:spPr>
            <a:xfrm>
              <a:off x="3604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3" name="Straight Connector 42"/>
            <p:cNvSpPr/>
            <p:nvPr/>
          </p:nvSpPr>
          <p:spPr>
            <a:xfrm>
              <a:off x="4511" y="1295"/>
              <a:ext cx="95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44" name="Straight Connector 43"/>
            <p:cNvSpPr/>
            <p:nvPr/>
          </p:nvSpPr>
          <p:spPr>
            <a:xfrm>
              <a:off x="4511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5" name="Rectangle 44"/>
            <p:cNvSpPr/>
            <p:nvPr/>
          </p:nvSpPr>
          <p:spPr>
            <a:xfrm>
              <a:off x="4511" y="1295"/>
              <a:ext cx="952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57</a:t>
              </a: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4511" y="12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7" name="Straight Connector 46"/>
            <p:cNvSpPr/>
            <p:nvPr/>
          </p:nvSpPr>
          <p:spPr>
            <a:xfrm>
              <a:off x="4511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8" name="Straight Connector 47"/>
            <p:cNvSpPr/>
            <p:nvPr/>
          </p:nvSpPr>
          <p:spPr>
            <a:xfrm>
              <a:off x="5463" y="12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9" name="Straight Connector 48"/>
            <p:cNvSpPr/>
            <p:nvPr/>
          </p:nvSpPr>
          <p:spPr>
            <a:xfrm>
              <a:off x="249" y="16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0" name="Rectangle 49"/>
            <p:cNvSpPr/>
            <p:nvPr/>
          </p:nvSpPr>
          <p:spPr>
            <a:xfrm>
              <a:off x="249" y="1695"/>
              <a:ext cx="1678" cy="400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200">
                  <a:solidFill>
                    <a:srgbClr val="000000"/>
                  </a:solidFill>
                  <a:latin typeface="Trebuchet MS"/>
                </a:rPr>
                <a:t>2.Vangyiang</a:t>
              </a: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249" y="16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2" name="Straight Connector 51"/>
            <p:cNvSpPr/>
            <p:nvPr/>
          </p:nvSpPr>
          <p:spPr>
            <a:xfrm>
              <a:off x="249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3" name="Straight Connector 52"/>
            <p:cNvSpPr/>
            <p:nvPr/>
          </p:nvSpPr>
          <p:spPr>
            <a:xfrm>
              <a:off x="1927" y="16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4" name="Straight Connector 53"/>
            <p:cNvSpPr/>
            <p:nvPr/>
          </p:nvSpPr>
          <p:spPr>
            <a:xfrm>
              <a:off x="1927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5" name="Rectangle 54"/>
            <p:cNvSpPr/>
            <p:nvPr/>
          </p:nvSpPr>
          <p:spPr>
            <a:xfrm>
              <a:off x="1927" y="1695"/>
              <a:ext cx="816" cy="400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18</a:t>
              </a: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1927" y="16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7" name="Straight Connector 56"/>
            <p:cNvSpPr/>
            <p:nvPr/>
          </p:nvSpPr>
          <p:spPr>
            <a:xfrm>
              <a:off x="1927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8" name="Straight Connector 57"/>
            <p:cNvSpPr/>
            <p:nvPr/>
          </p:nvSpPr>
          <p:spPr>
            <a:xfrm>
              <a:off x="2743" y="16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9" name="Straight Connector 58"/>
            <p:cNvSpPr/>
            <p:nvPr/>
          </p:nvSpPr>
          <p:spPr>
            <a:xfrm>
              <a:off x="2743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0" name="Rectangle 59"/>
            <p:cNvSpPr/>
            <p:nvPr/>
          </p:nvSpPr>
          <p:spPr>
            <a:xfrm>
              <a:off x="2743" y="1695"/>
              <a:ext cx="861" cy="400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6</a:t>
              </a: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2743" y="16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2" name="Straight Connector 61"/>
            <p:cNvSpPr/>
            <p:nvPr/>
          </p:nvSpPr>
          <p:spPr>
            <a:xfrm>
              <a:off x="2743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3" name="Straight Connector 62"/>
            <p:cNvSpPr/>
            <p:nvPr/>
          </p:nvSpPr>
          <p:spPr>
            <a:xfrm>
              <a:off x="3604" y="16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4" name="Straight Connector 63"/>
            <p:cNvSpPr/>
            <p:nvPr/>
          </p:nvSpPr>
          <p:spPr>
            <a:xfrm>
              <a:off x="3604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5" name="Rectangle 64"/>
            <p:cNvSpPr/>
            <p:nvPr/>
          </p:nvSpPr>
          <p:spPr>
            <a:xfrm>
              <a:off x="3604" y="1695"/>
              <a:ext cx="907" cy="400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10</a:t>
              </a: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3604" y="16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7" name="Straight Connector 66"/>
            <p:cNvSpPr/>
            <p:nvPr/>
          </p:nvSpPr>
          <p:spPr>
            <a:xfrm>
              <a:off x="3604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8" name="Straight Connector 67"/>
            <p:cNvSpPr/>
            <p:nvPr/>
          </p:nvSpPr>
          <p:spPr>
            <a:xfrm>
              <a:off x="4511" y="16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9" name="Straight Connector 68"/>
            <p:cNvSpPr/>
            <p:nvPr/>
          </p:nvSpPr>
          <p:spPr>
            <a:xfrm>
              <a:off x="4511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0" name="Rectangle 69"/>
            <p:cNvSpPr/>
            <p:nvPr/>
          </p:nvSpPr>
          <p:spPr>
            <a:xfrm>
              <a:off x="4511" y="1695"/>
              <a:ext cx="952" cy="400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15</a:t>
              </a: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4511" y="16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2" name="Straight Connector 71"/>
            <p:cNvSpPr/>
            <p:nvPr/>
          </p:nvSpPr>
          <p:spPr>
            <a:xfrm>
              <a:off x="4511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3" name="Straight Connector 72"/>
            <p:cNvSpPr/>
            <p:nvPr/>
          </p:nvSpPr>
          <p:spPr>
            <a:xfrm>
              <a:off x="5463" y="16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4" name="Straight Connector 73"/>
            <p:cNvSpPr/>
            <p:nvPr/>
          </p:nvSpPr>
          <p:spPr>
            <a:xfrm>
              <a:off x="249" y="20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5" name="Rectangle 74"/>
            <p:cNvSpPr/>
            <p:nvPr/>
          </p:nvSpPr>
          <p:spPr>
            <a:xfrm>
              <a:off x="249" y="2095"/>
              <a:ext cx="1678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200">
                  <a:solidFill>
                    <a:srgbClr val="000000"/>
                  </a:solidFill>
                  <a:latin typeface="Trebuchet MS"/>
                </a:rPr>
                <a:t>3.Pakse</a:t>
              </a: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249" y="20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7" name="Straight Connector 76"/>
            <p:cNvSpPr/>
            <p:nvPr/>
          </p:nvSpPr>
          <p:spPr>
            <a:xfrm>
              <a:off x="249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8" name="Straight Connector 77"/>
            <p:cNvSpPr/>
            <p:nvPr/>
          </p:nvSpPr>
          <p:spPr>
            <a:xfrm>
              <a:off x="1927" y="20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9" name="Straight Connector 78"/>
            <p:cNvSpPr/>
            <p:nvPr/>
          </p:nvSpPr>
          <p:spPr>
            <a:xfrm>
              <a:off x="1927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0" name="Rectangle 79"/>
            <p:cNvSpPr/>
            <p:nvPr/>
          </p:nvSpPr>
          <p:spPr>
            <a:xfrm>
              <a:off x="1927" y="2095"/>
              <a:ext cx="816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3</a:t>
              </a: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1927" y="20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2" name="Straight Connector 81"/>
            <p:cNvSpPr/>
            <p:nvPr/>
          </p:nvSpPr>
          <p:spPr>
            <a:xfrm>
              <a:off x="1927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3" name="Straight Connector 82"/>
            <p:cNvSpPr/>
            <p:nvPr/>
          </p:nvSpPr>
          <p:spPr>
            <a:xfrm>
              <a:off x="2743" y="20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4" name="Straight Connector 83"/>
            <p:cNvSpPr/>
            <p:nvPr/>
          </p:nvSpPr>
          <p:spPr>
            <a:xfrm>
              <a:off x="2743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5" name="Rectangle 84"/>
            <p:cNvSpPr/>
            <p:nvPr/>
          </p:nvSpPr>
          <p:spPr>
            <a:xfrm>
              <a:off x="2743" y="2095"/>
              <a:ext cx="861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0</a:t>
              </a: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2743" y="20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7" name="Straight Connector 86"/>
            <p:cNvSpPr/>
            <p:nvPr/>
          </p:nvSpPr>
          <p:spPr>
            <a:xfrm>
              <a:off x="2743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8" name="Straight Connector 87"/>
            <p:cNvSpPr/>
            <p:nvPr/>
          </p:nvSpPr>
          <p:spPr>
            <a:xfrm>
              <a:off x="3604" y="20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9" name="Straight Connector 88"/>
            <p:cNvSpPr/>
            <p:nvPr/>
          </p:nvSpPr>
          <p:spPr>
            <a:xfrm>
              <a:off x="3604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0" name="Rectangle 89"/>
            <p:cNvSpPr/>
            <p:nvPr/>
          </p:nvSpPr>
          <p:spPr>
            <a:xfrm>
              <a:off x="3604" y="2095"/>
              <a:ext cx="907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0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>
              <a:off x="3604" y="20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2" name="Straight Connector 91"/>
            <p:cNvSpPr/>
            <p:nvPr/>
          </p:nvSpPr>
          <p:spPr>
            <a:xfrm>
              <a:off x="3604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3" name="Straight Connector 92"/>
            <p:cNvSpPr/>
            <p:nvPr/>
          </p:nvSpPr>
          <p:spPr>
            <a:xfrm>
              <a:off x="4511" y="20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4" name="Straight Connector 93"/>
            <p:cNvSpPr/>
            <p:nvPr/>
          </p:nvSpPr>
          <p:spPr>
            <a:xfrm>
              <a:off x="4511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5" name="Rectangle 94"/>
            <p:cNvSpPr/>
            <p:nvPr/>
          </p:nvSpPr>
          <p:spPr>
            <a:xfrm>
              <a:off x="4511" y="2095"/>
              <a:ext cx="952" cy="400"/>
            </a:xfrm>
            <a:prstGeom prst="rect">
              <a:avLst/>
            </a:prstGeom>
            <a:solidFill>
              <a:srgbClr val="E2B1C2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0</a:t>
              </a:r>
            </a:p>
          </p:txBody>
        </p:sp>
        <p:sp>
          <p:nvSpPr>
            <p:cNvPr id="96" name="Straight Connector 95"/>
            <p:cNvSpPr/>
            <p:nvPr/>
          </p:nvSpPr>
          <p:spPr>
            <a:xfrm>
              <a:off x="4511" y="20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7" name="Straight Connector 96"/>
            <p:cNvSpPr/>
            <p:nvPr/>
          </p:nvSpPr>
          <p:spPr>
            <a:xfrm>
              <a:off x="4511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8" name="Straight Connector 97"/>
            <p:cNvSpPr/>
            <p:nvPr/>
          </p:nvSpPr>
          <p:spPr>
            <a:xfrm>
              <a:off x="5463" y="2095"/>
              <a:ext cx="0" cy="4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99" name="Straight Connector 98"/>
            <p:cNvSpPr/>
            <p:nvPr/>
          </p:nvSpPr>
          <p:spPr>
            <a:xfrm>
              <a:off x="249" y="24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0" name="Rectangle 99"/>
            <p:cNvSpPr/>
            <p:nvPr/>
          </p:nvSpPr>
          <p:spPr>
            <a:xfrm>
              <a:off x="249" y="2495"/>
              <a:ext cx="1678" cy="464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200" b="1" i="0" u="none" strike="noStrike">
                  <a:solidFill>
                    <a:srgbClr val="FF0000"/>
                  </a:solidFill>
                  <a:latin typeface="微軟正黑體"/>
                </a:rPr>
                <a:t>Total</a:t>
              </a:r>
            </a:p>
          </p:txBody>
        </p:sp>
        <p:sp>
          <p:nvSpPr>
            <p:cNvPr id="101" name="Straight Connector 100"/>
            <p:cNvSpPr/>
            <p:nvPr/>
          </p:nvSpPr>
          <p:spPr>
            <a:xfrm>
              <a:off x="249" y="2495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2" name="Straight Connector 101"/>
            <p:cNvSpPr/>
            <p:nvPr/>
          </p:nvSpPr>
          <p:spPr>
            <a:xfrm>
              <a:off x="249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3" name="Straight Connector 102"/>
            <p:cNvSpPr/>
            <p:nvPr/>
          </p:nvSpPr>
          <p:spPr>
            <a:xfrm>
              <a:off x="1927" y="24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4" name="Straight Connector 103"/>
            <p:cNvSpPr/>
            <p:nvPr/>
          </p:nvSpPr>
          <p:spPr>
            <a:xfrm>
              <a:off x="1927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5" name="Rectangle 104"/>
            <p:cNvSpPr/>
            <p:nvPr/>
          </p:nvSpPr>
          <p:spPr>
            <a:xfrm>
              <a:off x="1927" y="2495"/>
              <a:ext cx="816" cy="464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83</a:t>
              </a:r>
            </a:p>
          </p:txBody>
        </p:sp>
        <p:sp>
          <p:nvSpPr>
            <p:cNvPr id="106" name="Straight Connector 105"/>
            <p:cNvSpPr/>
            <p:nvPr/>
          </p:nvSpPr>
          <p:spPr>
            <a:xfrm>
              <a:off x="1927" y="2495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7" name="Straight Connector 106"/>
            <p:cNvSpPr/>
            <p:nvPr/>
          </p:nvSpPr>
          <p:spPr>
            <a:xfrm>
              <a:off x="1927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8" name="Straight Connector 107"/>
            <p:cNvSpPr/>
            <p:nvPr/>
          </p:nvSpPr>
          <p:spPr>
            <a:xfrm>
              <a:off x="2743" y="24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9" name="Straight Connector 108"/>
            <p:cNvSpPr/>
            <p:nvPr/>
          </p:nvSpPr>
          <p:spPr>
            <a:xfrm>
              <a:off x="2743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0" name="Rectangle 109"/>
            <p:cNvSpPr/>
            <p:nvPr/>
          </p:nvSpPr>
          <p:spPr>
            <a:xfrm>
              <a:off x="2743" y="2495"/>
              <a:ext cx="861" cy="464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49</a:t>
              </a: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2743" y="2495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2" name="Straight Connector 111"/>
            <p:cNvSpPr/>
            <p:nvPr/>
          </p:nvSpPr>
          <p:spPr>
            <a:xfrm>
              <a:off x="2743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3" name="Straight Connector 112"/>
            <p:cNvSpPr/>
            <p:nvPr/>
          </p:nvSpPr>
          <p:spPr>
            <a:xfrm>
              <a:off x="3604" y="24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4" name="Straight Connector 113"/>
            <p:cNvSpPr/>
            <p:nvPr/>
          </p:nvSpPr>
          <p:spPr>
            <a:xfrm>
              <a:off x="3604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5" name="Rectangle 114"/>
            <p:cNvSpPr/>
            <p:nvPr/>
          </p:nvSpPr>
          <p:spPr>
            <a:xfrm>
              <a:off x="3604" y="2495"/>
              <a:ext cx="907" cy="464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54</a:t>
              </a: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3604" y="2495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7" name="Straight Connector 116"/>
            <p:cNvSpPr/>
            <p:nvPr/>
          </p:nvSpPr>
          <p:spPr>
            <a:xfrm>
              <a:off x="3604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8" name="Straight Connector 117"/>
            <p:cNvSpPr/>
            <p:nvPr/>
          </p:nvSpPr>
          <p:spPr>
            <a:xfrm>
              <a:off x="4511" y="24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9" name="Straight Connector 118"/>
            <p:cNvSpPr/>
            <p:nvPr/>
          </p:nvSpPr>
          <p:spPr>
            <a:xfrm>
              <a:off x="4511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0" name="Rectangle 119"/>
            <p:cNvSpPr/>
            <p:nvPr/>
          </p:nvSpPr>
          <p:spPr>
            <a:xfrm>
              <a:off x="4511" y="2495"/>
              <a:ext cx="952" cy="464"/>
            </a:xfrm>
            <a:prstGeom prst="rect">
              <a:avLst/>
            </a:prstGeom>
            <a:solidFill>
              <a:srgbClr val="F0D8E0"/>
            </a:solidFill>
            <a:ln>
              <a:noFill/>
            </a:ln>
          </p:spPr>
          <p:txBody>
            <a:bodyPr wrap="square" anchor="t"/>
            <a:lstStyle/>
            <a:p>
              <a:pPr lvl="0">
                <a:buNone/>
              </a:pPr>
              <a:r>
                <a:rPr sz="3600">
                  <a:solidFill>
                    <a:srgbClr val="000000"/>
                  </a:solidFill>
                  <a:latin typeface="Trebuchet MS"/>
                </a:rPr>
                <a:t>72</a:t>
              </a:r>
            </a:p>
          </p:txBody>
        </p:sp>
        <p:sp>
          <p:nvSpPr>
            <p:cNvPr id="121" name="Straight Connector 120"/>
            <p:cNvSpPr/>
            <p:nvPr/>
          </p:nvSpPr>
          <p:spPr>
            <a:xfrm>
              <a:off x="4511" y="2495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2" name="Straight Connector 121"/>
            <p:cNvSpPr/>
            <p:nvPr/>
          </p:nvSpPr>
          <p:spPr>
            <a:xfrm>
              <a:off x="4511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3" name="Straight Connector 122"/>
            <p:cNvSpPr/>
            <p:nvPr/>
          </p:nvSpPr>
          <p:spPr>
            <a:xfrm>
              <a:off x="5463" y="2495"/>
              <a:ext cx="0" cy="4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4" name="Straight Connector 123"/>
            <p:cNvSpPr/>
            <p:nvPr/>
          </p:nvSpPr>
          <p:spPr>
            <a:xfrm>
              <a:off x="249" y="2959"/>
              <a:ext cx="167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5" name="Straight Connector 124"/>
            <p:cNvSpPr/>
            <p:nvPr/>
          </p:nvSpPr>
          <p:spPr>
            <a:xfrm>
              <a:off x="1927" y="2959"/>
              <a:ext cx="81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6" name="Straight Connector 125"/>
            <p:cNvSpPr/>
            <p:nvPr/>
          </p:nvSpPr>
          <p:spPr>
            <a:xfrm>
              <a:off x="2743" y="2959"/>
              <a:ext cx="86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7" name="Straight Connector 126"/>
            <p:cNvSpPr/>
            <p:nvPr/>
          </p:nvSpPr>
          <p:spPr>
            <a:xfrm>
              <a:off x="3604" y="2959"/>
              <a:ext cx="90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8" name="Straight Connector 127"/>
            <p:cNvSpPr/>
            <p:nvPr/>
          </p:nvSpPr>
          <p:spPr>
            <a:xfrm>
              <a:off x="4511" y="2959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{EE2B1FE9-E251-8040-AD1A-5F14A60E5591}tf10001069</Template>
  <TotalTime>267</TotalTime>
  <Words>1051</Words>
  <Application>Microsoft Office PowerPoint</Application>
  <PresentationFormat>On-screen Show (4:3)</PresentationFormat>
  <Paragraphs>146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THE LORD’S MOVE IN LAOS 主在寮國的行動 ຄຳແກະນຳຂອງລາວ  ໃນລມເອ</vt:lpstr>
      <vt:lpstr>PowerPoint Presentation</vt:lpstr>
      <vt:lpstr>Located in the Geographical Center of Indochina 位處中南半島地理中心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all List of LGHN in 2018</vt:lpstr>
      <vt:lpstr>PowerPoint Presentation</vt:lpstr>
      <vt:lpstr>Combined service prayer  集中事奉禱告</vt:lpstr>
      <vt:lpstr>PowerPoint Presentation</vt:lpstr>
      <vt:lpstr>PowerPoint Presentation</vt:lpstr>
      <vt:lpstr>PowerPoint Presentation</vt:lpstr>
      <vt:lpstr>Conference for shepherds in May 五月成全牧養者特會</vt:lpstr>
      <vt:lpstr>Conference for shepherds in May 五月成全牧養者特會</vt:lpstr>
      <vt:lpstr>PowerPoint Presentation</vt:lpstr>
      <vt:lpstr>Literature work serving ones 文字工作者</vt:lpstr>
      <vt:lpstr>Literature work 文字工作</vt:lpstr>
      <vt:lpstr>PowerPoint Presentation</vt:lpstr>
      <vt:lpstr>PowerPoint Presentation</vt:lpstr>
      <vt:lpstr>College saints visited Laos in January  一月大學生來訪相調</vt:lpstr>
      <vt:lpstr>Shepherding team came in September 九月全面餵養開展</vt:lpstr>
      <vt:lpstr>Shepherding in the home meetings 家聚會的牧養</vt:lpstr>
      <vt:lpstr>Shepherding for children 對兒童的牧養</vt:lpstr>
      <vt:lpstr>Conclusion 總結</vt:lpstr>
      <vt:lpstr>Prayer items 代禱事項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主的行動在寮國2019 10 The LORD’S MOVE IN Laos   2019 10 ຄຳແກະນຳຂອງລາວ  ໃນລມເອ(LMA)2019 10</dc:title>
  <dc:creator>LMAOFFICE</dc:creator>
  <cp:lastModifiedBy>LMAOFFICE</cp:lastModifiedBy>
  <cp:revision>29</cp:revision>
  <dcterms:modified xsi:type="dcterms:W3CDTF">2019-10-23T23:31:32Z</dcterms:modified>
</cp:coreProperties>
</file>