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ms-powerpoint.revisioninfo+xml" PartName="/ppt/revisionInfo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1" r:id="rId2"/>
    <p:sldId id="306" r:id="rId3"/>
    <p:sldId id="344" r:id="rId4"/>
    <p:sldId id="298" r:id="rId5"/>
    <p:sldId id="345" r:id="rId6"/>
    <p:sldId id="332" r:id="rId7"/>
    <p:sldId id="286" r:id="rId8"/>
    <p:sldId id="312" r:id="rId9"/>
    <p:sldId id="339" r:id="rId10"/>
    <p:sldId id="328" r:id="rId11"/>
    <p:sldId id="327" r:id="rId12"/>
    <p:sldId id="324" r:id="rId13"/>
    <p:sldId id="335" r:id="rId14"/>
    <p:sldId id="325" r:id="rId15"/>
    <p:sldId id="264" r:id="rId16"/>
    <p:sldId id="347" r:id="rId17"/>
    <p:sldId id="276" r:id="rId18"/>
    <p:sldId id="288" r:id="rId19"/>
    <p:sldId id="289" r:id="rId20"/>
    <p:sldId id="343" r:id="rId21"/>
    <p:sldId id="303" r:id="rId22"/>
    <p:sldId id="314" r:id="rId23"/>
    <p:sldId id="341" r:id="rId24"/>
    <p:sldId id="342" r:id="rId25"/>
    <p:sldId id="334" r:id="rId26"/>
    <p:sldId id="333" r:id="rId27"/>
    <p:sldId id="337" r:id="rId28"/>
    <p:sldId id="346" r:id="rId29"/>
    <p:sldId id="338" r:id="rId30"/>
    <p:sldId id="291" r:id="rId31"/>
    <p:sldId id="309" r:id="rId32"/>
    <p:sldId id="31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F47C"/>
    <a:srgbClr val="F4F181"/>
    <a:srgbClr val="0000FF"/>
    <a:srgbClr val="FF3399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14"/>
    <p:restoredTop sz="96024"/>
  </p:normalViewPr>
  <p:slideViewPr>
    <p:cSldViewPr>
      <p:cViewPr varScale="1">
        <p:scale>
          <a:sx n="53" d="100"/>
          <a:sy n="53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8D314-B879-48D8-AE40-203D63AF140A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D3211-3F1C-4AEC-9D5D-360AF525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59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eg"/><Relationship Id="rId7" Type="http://schemas.openxmlformats.org/officeDocument/2006/relationships/image" Target="../media/image54.jp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71.jpe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18"/>
          <a:stretch/>
        </p:blipFill>
        <p:spPr>
          <a:xfrm>
            <a:off x="0" y="1143000"/>
            <a:ext cx="9138307" cy="4597770"/>
          </a:xfrm>
          <a:prstGeom prst="rect">
            <a:avLst/>
          </a:prstGeom>
          <a:ln w="12700">
            <a:miter lim="4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7" name="群組 6"/>
          <p:cNvGrpSpPr/>
          <p:nvPr/>
        </p:nvGrpSpPr>
        <p:grpSpPr>
          <a:xfrm>
            <a:off x="-228600" y="228202"/>
            <a:ext cx="9753600" cy="2890863"/>
            <a:chOff x="1180279" y="1817111"/>
            <a:chExt cx="6266684" cy="3259394"/>
          </a:xfrm>
          <a:noFill/>
        </p:grpSpPr>
        <p:sp>
          <p:nvSpPr>
            <p:cNvPr id="6" name="圓角矩形 5"/>
            <p:cNvSpPr/>
            <p:nvPr/>
          </p:nvSpPr>
          <p:spPr>
            <a:xfrm>
              <a:off x="1290486" y="1817111"/>
              <a:ext cx="5855110" cy="3259394"/>
            </a:xfrm>
            <a:prstGeom prst="roundRect">
              <a:avLst>
                <a:gd name="adj" fmla="val 7617"/>
              </a:avLst>
            </a:prstGeom>
            <a:grpFill/>
            <a:ln w="12700" cap="flat">
              <a:solidFill>
                <a:schemeClr val="accent1"/>
              </a:solidFill>
              <a:prstDash val="solid"/>
              <a:miter lim="800000"/>
            </a:ln>
            <a:effectLst>
              <a:softEdge rad="317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1180279" y="2050400"/>
              <a:ext cx="6266684" cy="867530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 sz="6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rPr sz="4400" b="1" dirty="0" smtClean="0">
                  <a:solidFill>
                    <a:sysClr val="windowText" lastClr="000000"/>
                  </a:solidFill>
                  <a:latin typeface="Apple Chancery" charset="0"/>
                  <a:ea typeface="Apple Chancery" charset="0"/>
                  <a:cs typeface="Apple Chancery" charset="0"/>
                </a:rPr>
                <a:t>Lord</a:t>
              </a:r>
              <a:r>
                <a:rPr lang="zh-CN" altLang="en-US" sz="4400" b="1" dirty="0" smtClean="0">
                  <a:solidFill>
                    <a:sysClr val="windowText" lastClr="000000"/>
                  </a:solidFill>
                  <a:latin typeface="Apple Chancery" charset="0"/>
                  <a:ea typeface="Apple Chancery" charset="0"/>
                  <a:cs typeface="Apple Chancery" charset="0"/>
                </a:rPr>
                <a:t>’</a:t>
              </a:r>
              <a:r>
                <a:rPr lang="en-US" sz="4400" b="1" dirty="0" smtClean="0">
                  <a:solidFill>
                    <a:sysClr val="windowText" lastClr="000000"/>
                  </a:solidFill>
                  <a:latin typeface="Apple Chancery" charset="0"/>
                  <a:ea typeface="Apple Chancery" charset="0"/>
                  <a:cs typeface="Apple Chancery" charset="0"/>
                </a:rPr>
                <a:t>s M</a:t>
              </a:r>
              <a:r>
                <a:rPr sz="4400" b="1" dirty="0" smtClean="0">
                  <a:solidFill>
                    <a:sysClr val="windowText" lastClr="000000"/>
                  </a:solidFill>
                  <a:latin typeface="Apple Chancery" charset="0"/>
                  <a:ea typeface="Apple Chancery" charset="0"/>
                  <a:cs typeface="Apple Chancery" charset="0"/>
                </a:rPr>
                <a:t>ove in </a:t>
              </a:r>
              <a:r>
                <a:rPr lang="en-US" sz="4400" b="1" dirty="0" smtClean="0">
                  <a:solidFill>
                    <a:sysClr val="windowText" lastClr="000000"/>
                  </a:solidFill>
                  <a:latin typeface="Apple Chancery" charset="0"/>
                  <a:ea typeface="Apple Chancery" charset="0"/>
                  <a:cs typeface="Apple Chancery" charset="0"/>
                </a:rPr>
                <a:t>Sri Lanka</a:t>
              </a:r>
              <a:endParaRPr sz="4400" b="1" dirty="0">
                <a:solidFill>
                  <a:sysClr val="windowText" lastClr="000000"/>
                </a:solidFill>
                <a:latin typeface="Apple Chancery" charset="0"/>
                <a:ea typeface="Apple Chancery" charset="0"/>
                <a:cs typeface="Apple Chancery" charset="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745286" y="3048349"/>
              <a:ext cx="5206180" cy="86752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4400" b="1" dirty="0">
                  <a:solidFill>
                    <a:schemeClr val="bg1">
                      <a:lumMod val="95000"/>
                    </a:schemeClr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Heiti TC Light" charset="-120"/>
                </a:rPr>
                <a:t>主</a:t>
              </a:r>
              <a:r>
                <a:rPr lang="zh-TW" altLang="en-US" sz="4400" b="1" dirty="0" smtClean="0">
                  <a:solidFill>
                    <a:schemeClr val="bg1">
                      <a:lumMod val="95000"/>
                    </a:schemeClr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Heiti TC Light" charset="-120"/>
                </a:rPr>
                <a:t>在</a:t>
              </a:r>
              <a:r>
                <a:rPr lang="zh-CN" altLang="en-US" sz="4400" b="1" dirty="0" smtClean="0">
                  <a:solidFill>
                    <a:schemeClr val="bg1">
                      <a:lumMod val="95000"/>
                    </a:schemeClr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Heiti TC Light" charset="-120"/>
                </a:rPr>
                <a:t>斯里蘭卡的</a:t>
              </a:r>
              <a:r>
                <a:rPr lang="zh-TW" altLang="en-US" sz="4400" b="1" dirty="0" smtClean="0">
                  <a:solidFill>
                    <a:schemeClr val="bg1">
                      <a:lumMod val="95000"/>
                    </a:schemeClr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Heiti TC Light" charset="-120"/>
                </a:rPr>
                <a:t>行動</a:t>
              </a:r>
              <a:endParaRPr kumimoji="0" lang="zh-TW" altLang="en-US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Heiti TC Light" charset="-120"/>
                <a:sym typeface="Calibri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533400" y="5782272"/>
            <a:ext cx="773136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5400" i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altLang="zh-TW" sz="3200" b="1" i="1" spc="-150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Oct. 2017 – Sep. 2018</a:t>
            </a:r>
            <a:endParaRPr kumimoji="0" lang="zh-TW" altLang="en-US" sz="3200" b="1" i="1" u="none" strike="noStrike" cap="none" spc="-150" normalizeH="0" baseline="0" dirty="0">
              <a:ln>
                <a:noFill/>
              </a:ln>
              <a:effectLst/>
              <a:uFillTx/>
              <a:latin typeface="Tsukushi A Round Gothic" charset="-128"/>
              <a:ea typeface="Tsukushi A Round Gothic" charset="-128"/>
              <a:cs typeface="Tsukushi A Round Gothic" charset="-12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8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A434E61-9DBB-41B8-828F-AD7A0E8AD3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6">
                <a:lumMod val="75000"/>
                <a:alpha val="6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51619"/>
            <a:ext cx="8229600" cy="1042219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sz="3600" b="1" dirty="0" smtClean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TW" sz="3600" b="1" dirty="0" smtClean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TW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TW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TW" sz="36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First </a:t>
            </a:r>
            <a:r>
              <a:rPr lang="en-US" altLang="zh-TW" sz="36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Lord’s Table Meeting in </a:t>
            </a:r>
            <a:r>
              <a:rPr lang="en-US" altLang="zh-TW" sz="36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Kilinochchi</a:t>
            </a:r>
            <a:r>
              <a:rPr lang="en-US" altLang="zh-TW" sz="31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altLang="zh-TW" sz="31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</a:br>
            <a:r>
              <a:rPr lang="en-US" altLang="zh-TW" sz="3600" b="1" dirty="0" err="1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>Kilinochchi</a:t>
            </a:r>
            <a:r>
              <a:rPr lang="en-US" altLang="zh-TW" sz="36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第一次</a:t>
            </a:r>
            <a:r>
              <a:rPr lang="zh-CN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主日聚</a:t>
            </a:r>
            <a:r>
              <a:rPr lang="zh-CN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會</a:t>
            </a:r>
            <a:r>
              <a:rPr lang="en-US" altLang="zh-CN" sz="36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 April 29, </a:t>
            </a:r>
            <a:r>
              <a:rPr lang="en-US" altLang="zh-CN" sz="36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2018</a:t>
            </a:r>
            <a:r>
              <a:rPr lang="en-US" altLang="zh-CN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endParaRPr lang="zh-TW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49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 b="4017"/>
          <a:stretch/>
        </p:blipFill>
        <p:spPr>
          <a:xfrm>
            <a:off x="0" y="838709"/>
            <a:ext cx="4419600" cy="2485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2"/>
          <a:stretch/>
        </p:blipFill>
        <p:spPr>
          <a:xfrm>
            <a:off x="4572000" y="843882"/>
            <a:ext cx="4572001" cy="248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457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434E61-9DBB-41B8-828F-AD7A0E8A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858000"/>
          </a:xfrm>
          <a:effectLst>
            <a:glow rad="101600">
              <a:schemeClr val="accent6">
                <a:lumMod val="75000"/>
                <a:alpha val="6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First Lord’s Table Meeting in </a:t>
            </a:r>
            <a:r>
              <a:rPr lang="en-US" sz="38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Colomb-3</a:t>
            </a:r>
            <a:r>
              <a:rPr lang="en-US" sz="36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可倫坡第三區 </a:t>
            </a:r>
            <a:r>
              <a:rPr lang="zh-CN" altLang="en-US" sz="3600" b="1" dirty="0" smtClean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主</a:t>
            </a:r>
            <a:r>
              <a: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日聚</a:t>
            </a:r>
            <a:r>
              <a:rPr lang="zh-CN" altLang="en-US" sz="3600" b="1" dirty="0" smtClean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會</a:t>
            </a:r>
            <a:r>
              <a:rPr lang="zh-CN" altLang="en-US" sz="36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 May 20, </a:t>
            </a:r>
            <a:r>
              <a:rPr lang="en-US" altLang="zh-CN" sz="36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2018</a:t>
            </a:r>
            <a:br>
              <a:rPr lang="en-US" altLang="zh-CN" sz="36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8800" y="-748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8" b="8073"/>
          <a:stretch/>
        </p:blipFill>
        <p:spPr>
          <a:xfrm>
            <a:off x="381811" y="990601"/>
            <a:ext cx="4037789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9102" r="9314" b="4565"/>
          <a:stretch/>
        </p:blipFill>
        <p:spPr>
          <a:xfrm>
            <a:off x="4572000" y="990600"/>
            <a:ext cx="3886200" cy="2362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6612" b="2768"/>
          <a:stretch/>
        </p:blipFill>
        <p:spPr>
          <a:xfrm>
            <a:off x="1485900" y="3429000"/>
            <a:ext cx="58293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5400">
              <a:schemeClr val="accent1">
                <a:alpha val="46000"/>
              </a:schemeClr>
            </a:glow>
            <a:innerShdw>
              <a:schemeClr val="bg1"/>
            </a:innerShdw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 smtClean="0">
                <a:solidFill>
                  <a:schemeClr val="bg1"/>
                </a:solidFill>
                <a:latin typeface="+mj-ea"/>
              </a:rPr>
              <a:t>Establishing Home Meetings- </a:t>
            </a:r>
            <a:br>
              <a:rPr lang="en-US" altLang="zh-TW" sz="6000" b="1" dirty="0" smtClean="0">
                <a:solidFill>
                  <a:schemeClr val="bg1"/>
                </a:solidFill>
                <a:latin typeface="+mj-ea"/>
              </a:rPr>
            </a:br>
            <a:r>
              <a:rPr lang="en-US" altLang="zh-TW" sz="6000" b="1" dirty="0" smtClean="0">
                <a:solidFill>
                  <a:schemeClr val="bg1"/>
                </a:solidFill>
                <a:latin typeface="+mj-ea"/>
              </a:rPr>
              <a:t>Bearing Remaining Fruit</a:t>
            </a:r>
            <a:br>
              <a:rPr lang="en-US" altLang="zh-TW" sz="6000" b="1" dirty="0" smtClean="0">
                <a:solidFill>
                  <a:schemeClr val="bg1"/>
                </a:solidFill>
                <a:latin typeface="+mj-ea"/>
              </a:rPr>
            </a:br>
            <a:r>
              <a:rPr lang="zh-TW" altLang="en-US" sz="6000" b="1" dirty="0">
                <a:solidFill>
                  <a:schemeClr val="bg1"/>
                </a:solidFill>
                <a:latin typeface="+mj-ea"/>
              </a:rPr>
              <a:t>設立</a:t>
            </a:r>
            <a:r>
              <a:rPr lang="zh-TW" altLang="en-US" sz="6000" b="1" dirty="0" smtClean="0">
                <a:solidFill>
                  <a:schemeClr val="bg1"/>
                </a:solidFill>
                <a:latin typeface="+mj-ea"/>
              </a:rPr>
              <a:t>家聚會</a:t>
            </a:r>
            <a:r>
              <a:rPr lang="en-US" altLang="zh-TW" sz="6000" b="1" dirty="0" smtClean="0">
                <a:solidFill>
                  <a:schemeClr val="bg1"/>
                </a:solidFill>
                <a:latin typeface="+mj-ea"/>
              </a:rPr>
              <a:t>-</a:t>
            </a:r>
            <a:r>
              <a:rPr lang="zh-TW" altLang="en-US" sz="6000" b="1" dirty="0" smtClean="0">
                <a:solidFill>
                  <a:schemeClr val="bg1"/>
                </a:solidFill>
                <a:latin typeface="+mj-ea"/>
              </a:rPr>
              <a:t>結長存果子</a:t>
            </a:r>
            <a:r>
              <a:rPr lang="en-US" altLang="zh-TW" sz="6000" b="1" dirty="0" smtClean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zh-TW" sz="6000" b="1" dirty="0" smtClean="0">
                <a:solidFill>
                  <a:schemeClr val="bg1"/>
                </a:solidFill>
                <a:latin typeface="+mj-ea"/>
              </a:rPr>
            </a:br>
            <a:endParaRPr lang="zh-TW" altLang="en-US" sz="6000" b="1" dirty="0">
              <a:solidFill>
                <a:schemeClr val="bg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154840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914400"/>
            <a:ext cx="4212260" cy="57904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4">
                <a:lumMod val="20000"/>
                <a:lumOff val="80000"/>
              </a:schemeClr>
            </a:outerShdw>
            <a:softEdge rad="0"/>
          </a:effectLst>
        </p:spPr>
        <p:txBody>
          <a:bodyPr>
            <a:normAutofit fontScale="90000"/>
          </a:bodyPr>
          <a:lstStyle/>
          <a:p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b="1" dirty="0" smtClean="0">
                <a:latin typeface="American Typewriter" charset="0"/>
                <a:ea typeface="American Typewriter" charset="0"/>
                <a:cs typeface="American Typewriter" charset="0"/>
              </a:rPr>
              <a:t>Material </a:t>
            </a:r>
            <a:r>
              <a:rPr lang="en-US" altLang="zh-TW" b="1" dirty="0">
                <a:latin typeface="American Typewriter" charset="0"/>
                <a:ea typeface="American Typewriter" charset="0"/>
                <a:cs typeface="American Typewriter" charset="0"/>
              </a:rPr>
              <a:t>for Home </a:t>
            </a:r>
            <a:r>
              <a:rPr lang="en-US" altLang="zh-TW" b="1" dirty="0" smtClean="0">
                <a:latin typeface="American Typewriter" charset="0"/>
                <a:ea typeface="American Typewriter" charset="0"/>
                <a:cs typeface="American Typewriter" charset="0"/>
              </a:rPr>
              <a:t>Meetings</a:t>
            </a:r>
            <a:br>
              <a:rPr lang="en-US" altLang="zh-TW" b="1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zh-TW" altLang="en-US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家</a:t>
            </a:r>
            <a: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zh-TW" altLang="en-US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聚</a:t>
            </a:r>
            <a: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zh-TW" altLang="en-US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會</a:t>
            </a:r>
            <a: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zh-TW" altLang="en-US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材</a:t>
            </a:r>
            <a: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zh-TW" altLang="en-US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料</a:t>
            </a:r>
            <a:r>
              <a:rPr lang="en-US" altLang="zh-TW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en-US" altLang="zh-TW" sz="3200" dirty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sz="3200" dirty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endParaRPr lang="zh-TW" alt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914399"/>
            <a:ext cx="4114800" cy="5790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84222"/>
            <a:ext cx="4114800" cy="5920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84222"/>
            <a:ext cx="4127181" cy="59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777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4">
                <a:lumMod val="20000"/>
                <a:lumOff val="80000"/>
              </a:schemeClr>
            </a:outerShdw>
            <a:softEdge rad="0"/>
          </a:effectLst>
        </p:spPr>
        <p:txBody>
          <a:bodyPr>
            <a:normAutofit fontScale="90000"/>
          </a:bodyPr>
          <a:lstStyle/>
          <a:p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b="1" dirty="0" smtClean="0">
                <a:latin typeface="American Typewriter" charset="0"/>
                <a:ea typeface="American Typewriter" charset="0"/>
                <a:cs typeface="American Typewriter" charset="0"/>
              </a:rPr>
              <a:t>Material </a:t>
            </a:r>
            <a:r>
              <a:rPr lang="en-US" altLang="zh-TW" b="1" dirty="0">
                <a:latin typeface="American Typewriter" charset="0"/>
                <a:ea typeface="American Typewriter" charset="0"/>
                <a:cs typeface="American Typewriter" charset="0"/>
              </a:rPr>
              <a:t>for Home </a:t>
            </a:r>
            <a:r>
              <a:rPr lang="en-US" altLang="zh-TW" b="1" dirty="0" smtClean="0">
                <a:latin typeface="American Typewriter" charset="0"/>
                <a:ea typeface="American Typewriter" charset="0"/>
                <a:cs typeface="American Typewriter" charset="0"/>
              </a:rPr>
              <a:t>Meetings</a:t>
            </a:r>
            <a:br>
              <a:rPr lang="en-US" altLang="zh-TW" b="1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zh-TW" altLang="en-US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家</a:t>
            </a:r>
            <a: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zh-TW" altLang="en-US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聚</a:t>
            </a:r>
            <a: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zh-TW" altLang="en-US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會</a:t>
            </a:r>
            <a: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zh-TW" altLang="en-US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材</a:t>
            </a:r>
            <a: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zh-TW" altLang="en-US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料</a:t>
            </a:r>
            <a: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b="1" dirty="0" smtClean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en-US" altLang="zh-TW" sz="3200" dirty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/>
            </a:r>
            <a:br>
              <a:rPr lang="en-US" altLang="zh-TW" sz="3200" dirty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altLang="zh-TW" sz="3200" dirty="0">
                <a:latin typeface="American Typewriter" charset="0"/>
                <a:ea typeface="American Typewriter" charset="0"/>
                <a:cs typeface="American Typewriter" charset="0"/>
              </a:rPr>
            </a:br>
            <a:endParaRPr lang="zh-TW" alt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67" y="809557"/>
            <a:ext cx="3910224" cy="6048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" y="809557"/>
            <a:ext cx="3935682" cy="60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064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" y="0"/>
            <a:ext cx="9121326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23BE4-FE2F-4745-A4FF-C547F581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971800"/>
          </a:xfr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143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altLang="zh-CN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10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Translation-</a:t>
            </a:r>
            <a:r>
              <a:rPr lang="en-US" altLang="zh-TW" sz="10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</a:p>
          <a:p>
            <a:pPr marL="0" indent="0" algn="ctr">
              <a:buNone/>
            </a:pPr>
            <a:r>
              <a:rPr lang="zh-TW" altLang="en-US" sz="12000" b="1" dirty="0" smtClean="0">
                <a:solidFill>
                  <a:srgbClr val="FF0000"/>
                </a:solidFill>
                <a:latin typeface="DFKaiShu Std W9" pitchFamily="66" charset="-120"/>
                <a:ea typeface="DFKaiShu Std W9" pitchFamily="66" charset="-120"/>
              </a:rPr>
              <a:t>文</a:t>
            </a:r>
            <a:r>
              <a:rPr lang="zh-TW" altLang="en-US" sz="12000" b="1" dirty="0">
                <a:solidFill>
                  <a:srgbClr val="FF0000"/>
                </a:solidFill>
                <a:latin typeface="DFKaiShu Std W9" pitchFamily="66" charset="-120"/>
                <a:ea typeface="DFKaiShu Std W9" pitchFamily="66" charset="-120"/>
              </a:rPr>
              <a:t>字翻</a:t>
            </a:r>
            <a:r>
              <a:rPr lang="zh-TW" altLang="en-US" sz="12000" b="1" dirty="0" smtClean="0">
                <a:solidFill>
                  <a:srgbClr val="FF0000"/>
                </a:solidFill>
                <a:latin typeface="DFKaiShu Std W9" pitchFamily="66" charset="-120"/>
                <a:ea typeface="DFKaiShu Std W9" pitchFamily="66" charset="-120"/>
              </a:rPr>
              <a:t>譯</a:t>
            </a:r>
            <a:r>
              <a:rPr lang="en-US" altLang="zh-CN" sz="12000" b="1" dirty="0">
                <a:solidFill>
                  <a:srgbClr val="FF0000"/>
                </a:solidFill>
                <a:latin typeface="DFKaiShu Std W9" pitchFamily="66" charset="-120"/>
                <a:ea typeface="DFKaiShu Std W9" pitchFamily="66" charset="-120"/>
              </a:rPr>
              <a:t>-</a:t>
            </a:r>
            <a:r>
              <a:rPr lang="zh-TW" altLang="en-US" sz="12000" b="1" dirty="0" smtClean="0">
                <a:solidFill>
                  <a:srgbClr val="FF0000"/>
                </a:solidFill>
                <a:latin typeface="DFKaiShu Std W9" pitchFamily="66" charset="-120"/>
                <a:ea typeface="DFKaiShu Std W9" pitchFamily="66" charset="-120"/>
              </a:rPr>
              <a:t>出版</a:t>
            </a:r>
            <a:endParaRPr lang="en-US" sz="12000" b="1" dirty="0">
              <a:solidFill>
                <a:srgbClr val="FF0000"/>
              </a:solidFill>
              <a:latin typeface="DFKaiShu Std W9" pitchFamily="66" charset="-120"/>
              <a:ea typeface="DFKaiShu Std W9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69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00150"/>
              </p:ext>
            </p:extLst>
          </p:nvPr>
        </p:nvGraphicFramePr>
        <p:xfrm>
          <a:off x="304800" y="228603"/>
          <a:ext cx="8458200" cy="653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762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Spiritual Books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Believers Morning Revival Vol. 1,2</a:t>
                      </a:r>
                      <a:endParaRPr lang="zh-TW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 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Lessons 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Vol. 1,2,3</a:t>
                      </a:r>
                      <a:endParaRPr lang="zh-TW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Milk of the Word for New Believers Vol.1</a:t>
                      </a:r>
                      <a:endParaRPr lang="zh-TW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Shepherding Material Vol. 1 &amp; 2 </a:t>
                      </a:r>
                      <a:endParaRPr lang="zh-TW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6307"/>
                  </a:ext>
                </a:extLst>
              </a:tr>
              <a:tr h="53762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Holy Word for Morning Revival (7 Feasts)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7899550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Genuine Church Life</a:t>
                      </a:r>
                      <a:endParaRPr lang="zh-TW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8493305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Recovery of the Church</a:t>
                      </a:r>
                      <a:endParaRPr lang="zh-TW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7234478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 of 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Lord’s 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Recovery</a:t>
                      </a:r>
                      <a:endParaRPr lang="zh-TW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5080356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Leviticus vol. 1,2</a:t>
                      </a:r>
                      <a:endParaRPr lang="zh-TW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445588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Offerings for the 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Lord’s 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</a:t>
                      </a:r>
                      <a:endParaRPr lang="zh-TW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5179612"/>
                  </a:ext>
                </a:extLst>
              </a:tr>
              <a:tr h="48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Taking Christ as 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 </a:t>
                      </a:r>
                      <a:endParaRPr lang="zh-TW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206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9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493"/>
            <a:ext cx="9144000" cy="674030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 BLANCA" panose="02000000000000000000" pitchFamily="2" charset="0"/>
              </a:rPr>
              <a:t>     </a:t>
            </a:r>
            <a:r>
              <a:rPr lang="en-US" altLang="zh-CN" sz="4000" b="1" dirty="0" smtClean="0">
                <a:latin typeface="AR BLANCA" panose="02000000000000000000" pitchFamily="2" charset="0"/>
              </a:rPr>
              <a:t>Hymns in Sinhala        </a:t>
            </a:r>
            <a:r>
              <a:rPr lang="zh-CN" altLang="en-US" sz="4000" b="1" dirty="0" smtClean="0">
                <a:solidFill>
                  <a:schemeClr val="tx1"/>
                </a:solidFill>
                <a:latin typeface="DFHuaZong Std W5" pitchFamily="34" charset="-120"/>
                <a:ea typeface="DFHuaZong Std W5" pitchFamily="34" charset="-120"/>
              </a:rPr>
              <a:t>僧伽羅語詩歌</a:t>
            </a:r>
            <a:endParaRPr lang="en-US" altLang="zh-CN" sz="4000" b="1" dirty="0" smtClean="0">
              <a:solidFill>
                <a:schemeClr val="tx1"/>
              </a:solidFill>
              <a:latin typeface="DFHuaZong Std W5" pitchFamily="34" charset="-120"/>
              <a:ea typeface="DFHuaZong Std W5" pitchFamily="34" charset="-120"/>
            </a:endParaRPr>
          </a:p>
          <a:p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DFHuaZong Std W5" pitchFamily="34" charset="-120"/>
              <a:ea typeface="DFHuaZong Std W5" pitchFamily="34" charset="-120"/>
            </a:endParaRPr>
          </a:p>
          <a:p>
            <a:endParaRPr lang="en-US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DFHuaZong Std W5" pitchFamily="34" charset="-120"/>
              <a:ea typeface="DFHuaZong Std W5" pitchFamily="34" charset="-120"/>
            </a:endParaRPr>
          </a:p>
          <a:p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DFHuaZong Std W5" pitchFamily="34" charset="-120"/>
              <a:ea typeface="DFHuaZong Std W5" pitchFamily="34" charset="-120"/>
            </a:endParaRPr>
          </a:p>
          <a:p>
            <a:endParaRPr lang="en-US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DFHuaZong Std W5" pitchFamily="34" charset="-120"/>
              <a:ea typeface="DFHuaZong Std W5" pitchFamily="34" charset="-120"/>
            </a:endParaRPr>
          </a:p>
          <a:p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DFHuaZong Std W5" pitchFamily="34" charset="-120"/>
              <a:ea typeface="DFHuaZong Std W5" pitchFamily="34" charset="-120"/>
            </a:endParaRPr>
          </a:p>
          <a:p>
            <a:endParaRPr lang="en-US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DFHuaZong Std W5" pitchFamily="34" charset="-120"/>
              <a:ea typeface="DFHuaZong Std W5" pitchFamily="34" charset="-120"/>
            </a:endParaRPr>
          </a:p>
          <a:p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DFHuaZong Std W5" pitchFamily="34" charset="-120"/>
              <a:ea typeface="DFHuaZong Std W5" pitchFamily="34" charset="-120"/>
            </a:endParaRPr>
          </a:p>
          <a:p>
            <a:endParaRPr lang="en-US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DFHuaZong Std W5" pitchFamily="34" charset="-120"/>
              <a:ea typeface="DFHuaZong Std W5" pitchFamily="34" charset="-120"/>
            </a:endParaRPr>
          </a:p>
          <a:p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DFHuaZong Std W5" pitchFamily="34" charset="-120"/>
              <a:ea typeface="DFHuaZong Std W5" pitchFamily="34" charset="-120"/>
            </a:endParaRPr>
          </a:p>
          <a:p>
            <a:endParaRPr lang="en-US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DFHuaZong Std W5" pitchFamily="34" charset="-120"/>
              <a:ea typeface="DFHuaZong Std W5" pitchFamily="34" charset="-120"/>
            </a:endParaRPr>
          </a:p>
          <a:p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DFHuaZong Std W5" pitchFamily="34" charset="-120"/>
              <a:ea typeface="DFHuaZong Std W5" pitchFamily="34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zh-C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2" t="6724" r="18722" b="48449"/>
          <a:stretch/>
        </p:blipFill>
        <p:spPr>
          <a:xfrm>
            <a:off x="5257800" y="746522"/>
            <a:ext cx="2981398" cy="281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8010" r="29881" b="2026"/>
          <a:stretch/>
        </p:blipFill>
        <p:spPr>
          <a:xfrm>
            <a:off x="5257800" y="3996739"/>
            <a:ext cx="2933699" cy="2861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3596629"/>
            <a:ext cx="160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3399"/>
                </a:solidFill>
                <a:latin typeface="Lucida Calligraphy" panose="03010101010101010101" pitchFamily="66" charset="0"/>
              </a:rPr>
              <a:t>Volume 6</a:t>
            </a:r>
            <a:endParaRPr lang="en-US" sz="2000" b="1" dirty="0">
              <a:solidFill>
                <a:srgbClr val="FF3399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3596629"/>
            <a:ext cx="160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</a:rPr>
              <a:t>Volume 7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8052" r="21008" b="8610"/>
          <a:stretch/>
        </p:blipFill>
        <p:spPr>
          <a:xfrm>
            <a:off x="914400" y="3966270"/>
            <a:ext cx="2971800" cy="2861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t="3432" r="8499"/>
          <a:stretch/>
        </p:blipFill>
        <p:spPr>
          <a:xfrm>
            <a:off x="952501" y="746523"/>
            <a:ext cx="2933699" cy="281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E92F30-B20F-43D2-A645-324DDE71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24384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143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 smtClean="0">
                <a:solidFill>
                  <a:schemeClr val="bg1">
                    <a:lumMod val="95000"/>
                  </a:schemeClr>
                </a:solidFill>
                <a:latin typeface="DFLiKingHei Std W8" pitchFamily="34" charset="-120"/>
                <a:ea typeface="DFLiKingHei Std W8" pitchFamily="34" charset="-120"/>
              </a:rPr>
              <a:t>Training</a:t>
            </a:r>
          </a:p>
          <a:p>
            <a:pPr marL="0" indent="0" algn="ctr">
              <a:buNone/>
            </a:pPr>
            <a:r>
              <a:rPr lang="zh-TW" altLang="en-US" sz="6600" dirty="0" smtClean="0">
                <a:solidFill>
                  <a:schemeClr val="bg1">
                    <a:lumMod val="95000"/>
                  </a:schemeClr>
                </a:solidFill>
                <a:latin typeface="DFLiKingHei Std W8" pitchFamily="34" charset="-120"/>
                <a:ea typeface="DFLiKingHei Std W8" pitchFamily="34" charset="-120"/>
              </a:rPr>
              <a:t>訓練</a:t>
            </a:r>
            <a:endParaRPr lang="en-US" sz="6600" dirty="0">
              <a:solidFill>
                <a:schemeClr val="bg1">
                  <a:lumMod val="95000"/>
                </a:schemeClr>
              </a:solidFill>
              <a:latin typeface="DFLiKingHei Std W8" pitchFamily="34" charset="-120"/>
              <a:ea typeface="DFLiKingHei Std W8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5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183A21-7048-4441-B134-FBFC48EE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010400"/>
          </a:xfrm>
          <a:effectLst>
            <a:glow rad="101600">
              <a:srgbClr val="00B0F0">
                <a:alpha val="60000"/>
              </a:srgbClr>
            </a:glow>
            <a:softEdge rad="317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altLang="zh-CN" sz="4800" b="1" dirty="0" smtClean="0">
                <a:latin typeface="DFKaiShu Std W14" pitchFamily="66" charset="-120"/>
                <a:ea typeface="DFKaiShu Std W14" pitchFamily="66" charset="-120"/>
              </a:rPr>
              <a:t>Training  </a:t>
            </a:r>
            <a:r>
              <a:rPr lang="zh-CN" altLang="en-US" sz="4800" b="1" dirty="0" smtClean="0">
                <a:latin typeface="DFKaiShu Std W14" pitchFamily="66" charset="-120"/>
                <a:ea typeface="DFKaiShu Std W14" pitchFamily="66" charset="-120"/>
              </a:rPr>
              <a:t>訓練</a:t>
            </a:r>
            <a: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</a:br>
            <a:endParaRPr lang="en-US" sz="2800" b="1" dirty="0">
              <a:latin typeface="Elephant" panose="02020904090505020303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4908402" y="4114799"/>
            <a:ext cx="4235598" cy="2221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3094" y="3591580"/>
            <a:ext cx="411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Elephant" panose="02020904090505020303" pitchFamily="18" charset="0"/>
              </a:rPr>
              <a:t>Training for Young People</a:t>
            </a:r>
            <a:endParaRPr lang="en-US" sz="2800" b="1" dirty="0">
              <a:latin typeface="Elephant" panose="0202090409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068" y="6324600"/>
            <a:ext cx="395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Elephant" panose="02020904090505020303" pitchFamily="18" charset="0"/>
              </a:rPr>
              <a:t>Training for Serving Ones</a:t>
            </a:r>
            <a:endParaRPr lang="en-US" sz="2800" b="1" dirty="0">
              <a:latin typeface="Elephant" panose="0202090409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324600"/>
            <a:ext cx="375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Elephant" panose="02020904090505020303" pitchFamily="18" charset="0"/>
              </a:rPr>
              <a:t>Training for Full-timers</a:t>
            </a:r>
            <a:endParaRPr lang="en-US" sz="2800" b="1" dirty="0">
              <a:latin typeface="Elephant" panose="020209040905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 r="1563" b="-3725"/>
          <a:stretch/>
        </p:blipFill>
        <p:spPr>
          <a:xfrm>
            <a:off x="0" y="4114799"/>
            <a:ext cx="4800600" cy="2362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3732"/>
          <a:stretch/>
        </p:blipFill>
        <p:spPr>
          <a:xfrm>
            <a:off x="838200" y="838200"/>
            <a:ext cx="7247030" cy="28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pencer\Pix\500px\IMG_19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683" r="6229" b="1410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  <a:ex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C2716F-70B6-4D16-9A93-F943F004E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90600"/>
            <a:ext cx="9144000" cy="1600200"/>
          </a:xfrm>
          <a:solidFill>
            <a:schemeClr val="bg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latin typeface="DFLiYuan Std W8" pitchFamily="50" charset="-120"/>
                <a:ea typeface="DFLiYuan Std W8" pitchFamily="50" charset="-120"/>
              </a:rPr>
              <a:t> </a:t>
            </a:r>
            <a:r>
              <a:rPr lang="en-US" altLang="zh-TW" sz="5800" b="1" dirty="0" smtClean="0">
                <a:solidFill>
                  <a:srgbClr val="F4F181"/>
                </a:solidFill>
                <a:latin typeface="DFLiYuan Std W8" pitchFamily="50" charset="-120"/>
                <a:ea typeface="DFLiYuan Std W8" pitchFamily="50" charset="-120"/>
              </a:rPr>
              <a:t>Present Situation - Goal</a:t>
            </a:r>
          </a:p>
          <a:p>
            <a:pPr marL="0" indent="0" algn="ctr">
              <a:buNone/>
            </a:pPr>
            <a:r>
              <a:rPr lang="zh-TW" altLang="en-US" sz="5800" b="1" dirty="0" smtClean="0">
                <a:solidFill>
                  <a:srgbClr val="F4F181"/>
                </a:solidFill>
                <a:latin typeface="DFKaiShu Std W9" pitchFamily="66" charset="-120"/>
                <a:ea typeface="DFKaiShu Std W9" pitchFamily="66" charset="-120"/>
              </a:rPr>
              <a:t>現況 </a:t>
            </a:r>
            <a:r>
              <a:rPr lang="en-US" altLang="zh-TW" sz="5800" b="1" dirty="0" smtClean="0">
                <a:solidFill>
                  <a:srgbClr val="F4F181"/>
                </a:solidFill>
                <a:latin typeface="DFKaiShu Std W9" pitchFamily="66" charset="-120"/>
                <a:ea typeface="DFKaiShu Std W9" pitchFamily="66" charset="-120"/>
              </a:rPr>
              <a:t>-</a:t>
            </a:r>
            <a:r>
              <a:rPr lang="zh-TW" altLang="en-US" sz="5800" b="1" dirty="0" smtClean="0">
                <a:solidFill>
                  <a:srgbClr val="F4F181"/>
                </a:solidFill>
                <a:latin typeface="DFKaiShu Std W9" pitchFamily="66" charset="-120"/>
                <a:ea typeface="DFKaiShu Std W9" pitchFamily="66" charset="-120"/>
              </a:rPr>
              <a:t>目標</a:t>
            </a:r>
            <a:endParaRPr lang="en-US" sz="5800" b="1" dirty="0">
              <a:solidFill>
                <a:srgbClr val="F4F181"/>
              </a:solidFill>
              <a:latin typeface="DFKaiShu Std W9" pitchFamily="66" charset="-120"/>
              <a:ea typeface="DFKaiShu Std W9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62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183A21-7048-4441-B134-FBFC48EE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softEdge rad="317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altLang="zh-CN" b="1" dirty="0" smtClean="0">
                <a:latin typeface="DFKaiShu Std W14" pitchFamily="66" charset="-120"/>
                <a:ea typeface="DFKaiShu Std W14" pitchFamily="66" charset="-120"/>
              </a:rPr>
              <a:t>Training</a:t>
            </a:r>
            <a:r>
              <a:rPr lang="zh-CN" altLang="en-US" b="1" dirty="0" smtClean="0">
                <a:latin typeface="DFKaiShu Std W14" pitchFamily="66" charset="-120"/>
                <a:ea typeface="DFKaiShu Std W14" pitchFamily="66" charset="-120"/>
              </a:rPr>
              <a:t> </a:t>
            </a:r>
            <a:r>
              <a:rPr lang="en-US" altLang="zh-CN" b="1" dirty="0" smtClean="0">
                <a:latin typeface="DFKaiShu Std W14" pitchFamily="66" charset="-120"/>
                <a:ea typeface="DFKaiShu Std W14" pitchFamily="66" charset="-120"/>
              </a:rPr>
              <a:t>on </a:t>
            </a:r>
            <a:r>
              <a:rPr lang="en-US" altLang="zh-CN" b="1" dirty="0" err="1" smtClean="0">
                <a:latin typeface="DFKaiShu Std W14" pitchFamily="66" charset="-120"/>
                <a:ea typeface="DFKaiShu Std W14" pitchFamily="66" charset="-120"/>
              </a:rPr>
              <a:t>Poya</a:t>
            </a:r>
            <a:r>
              <a:rPr lang="en-US" altLang="zh-CN" b="1" dirty="0" smtClean="0">
                <a:latin typeface="DFKaiShu Std W14" pitchFamily="66" charset="-120"/>
                <a:ea typeface="DFKaiShu Std W14" pitchFamily="66" charset="-120"/>
              </a:rPr>
              <a:t> Day  </a:t>
            </a:r>
            <a:r>
              <a:rPr lang="zh-CN" altLang="en-US" b="1" dirty="0" smtClean="0">
                <a:latin typeface="DFKaiShu Std W14" pitchFamily="66" charset="-120"/>
                <a:ea typeface="DFKaiShu Std W14" pitchFamily="66" charset="-120"/>
              </a:rPr>
              <a:t>訓練</a:t>
            </a:r>
            <a:r>
              <a:rPr lang="en-US" altLang="zh-CN" b="1" dirty="0" smtClean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b="1" dirty="0" smtClean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b="1" dirty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b="1" dirty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>
                <a:latin typeface="DFKaiShu Std W14" pitchFamily="66" charset="-120"/>
                <a:ea typeface="DFKaiShu Std W14" pitchFamily="66" charset="-120"/>
              </a:rPr>
            </a:br>
            <a: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  <a:t/>
            </a:r>
            <a:br>
              <a:rPr lang="en-US" altLang="zh-CN" dirty="0" smtClean="0">
                <a:latin typeface="DFKaiShu Std W14" pitchFamily="66" charset="-120"/>
                <a:ea typeface="DFKaiShu Std W14" pitchFamily="66" charset="-120"/>
              </a:rPr>
            </a:br>
            <a:endParaRPr lang="en-US" dirty="0">
              <a:latin typeface="DFKaiShu Std W14" pitchFamily="66" charset="-120"/>
              <a:ea typeface="DFKaiShu Std W14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938" y="3364468"/>
            <a:ext cx="446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Elephant"/>
                <a:ea typeface="DFKanTingLiu Std W9" pitchFamily="66" charset="-120"/>
              </a:rPr>
              <a:t>Vavuniya</a:t>
            </a:r>
            <a:r>
              <a:rPr lang="en-US" sz="2800" b="1" dirty="0" smtClean="0">
                <a:latin typeface="Elephant"/>
                <a:ea typeface="DFKanTingLiu Std W9" pitchFamily="66" charset="-120"/>
              </a:rPr>
              <a:t> (</a:t>
            </a:r>
            <a:r>
              <a:rPr lang="en-US" sz="2800" b="1" dirty="0">
                <a:latin typeface="Elephant"/>
                <a:ea typeface="DFKanTingLiu Std W9" pitchFamily="66" charset="-120"/>
              </a:rPr>
              <a:t>Jaffna Region)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8545" y="3395246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Elephant"/>
                <a:ea typeface="DFKanTingLiu Std W9" pitchFamily="66" charset="-120"/>
              </a:rPr>
              <a:t>Kurunegala</a:t>
            </a:r>
            <a:r>
              <a:rPr lang="en-US" sz="2400" b="1" dirty="0">
                <a:latin typeface="Elephant"/>
                <a:ea typeface="DFKanTingLiu Std W9" pitchFamily="66" charset="-120"/>
              </a:rPr>
              <a:t> (</a:t>
            </a:r>
            <a:r>
              <a:rPr lang="en-US" sz="2400" b="1" dirty="0">
                <a:latin typeface="Elephant"/>
                <a:ea typeface="DFKanTingLiu Std W9" pitchFamily="66" charset="-120"/>
              </a:rPr>
              <a:t>Kandy Region)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1252" y="6341026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Elephant" panose="02020904090505020303" pitchFamily="18" charset="0"/>
              </a:rPr>
              <a:t>Colombo (Colombo Region)</a:t>
            </a:r>
            <a:endParaRPr lang="en-US" sz="2000" b="1" dirty="0">
              <a:latin typeface="Elephant" panose="0202090409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9" t="44045" r="1365"/>
          <a:stretch/>
        </p:blipFill>
        <p:spPr>
          <a:xfrm>
            <a:off x="123189" y="3895794"/>
            <a:ext cx="4371435" cy="2352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6" r="3227"/>
          <a:stretch/>
        </p:blipFill>
        <p:spPr>
          <a:xfrm>
            <a:off x="5016501" y="814039"/>
            <a:ext cx="4127500" cy="2525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420" r="-46" b="12995"/>
          <a:stretch/>
        </p:blipFill>
        <p:spPr>
          <a:xfrm>
            <a:off x="123190" y="814039"/>
            <a:ext cx="4839742" cy="2525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t="33021" r="-48" b="-1"/>
          <a:stretch/>
        </p:blipFill>
        <p:spPr>
          <a:xfrm>
            <a:off x="4495800" y="3895794"/>
            <a:ext cx="4536440" cy="23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635"/>
          </a:xfrm>
          <a:solidFill>
            <a:srgbClr val="FFFF99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dist="50800" dir="5400000" sx="78000" sy="78000" algn="ctr" rotWithShape="0">
              <a:schemeClr val="bg1"/>
            </a:outerShdw>
            <a:softEdge rad="635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altLang="zh-TW" sz="3600" dirty="0" smtClean="0">
                <a:solidFill>
                  <a:srgbClr val="0070C0"/>
                </a:solidFill>
                <a:latin typeface="Victorian LET" pitchFamily="2" charset="0"/>
                <a:ea typeface="華康儷圓 Std W7" panose="02000700000000000000" charset="-120"/>
              </a:rPr>
              <a:t/>
            </a:r>
            <a:br>
              <a:rPr lang="en-US" altLang="zh-TW" sz="3600" dirty="0" smtClean="0">
                <a:solidFill>
                  <a:srgbClr val="0070C0"/>
                </a:solidFill>
                <a:latin typeface="Victorian LET" pitchFamily="2" charset="0"/>
                <a:ea typeface="華康儷圓 Std W7" panose="02000700000000000000" charset="-120"/>
              </a:rPr>
            </a:br>
            <a:r>
              <a:rPr lang="en-US" altLang="zh-TW" sz="4900" dirty="0" smtClean="0">
                <a:solidFill>
                  <a:srgbClr val="0070C0"/>
                </a:solidFill>
                <a:latin typeface="Victorian LET" pitchFamily="2" charset="0"/>
                <a:ea typeface="華康儷圓 Std W7" panose="02000700000000000000" charset="-120"/>
              </a:rPr>
              <a:t>God-man Family Training (60)                                                              </a:t>
            </a:r>
            <a:r>
              <a:rPr lang="zh-TW" altLang="zh-CN" sz="3100" dirty="0" smtClean="0">
                <a:solidFill>
                  <a:srgbClr val="0070C0"/>
                </a:solidFill>
                <a:latin typeface="DFLiShu Std W7" pitchFamily="66" charset="-120"/>
                <a:ea typeface="DFLiShu Std W7" pitchFamily="66" charset="-120"/>
              </a:rPr>
              <a:t>神</a:t>
            </a:r>
            <a:r>
              <a:rPr lang="zh-TW" altLang="zh-CN" sz="3100" dirty="0">
                <a:solidFill>
                  <a:srgbClr val="0070C0"/>
                </a:solidFill>
                <a:latin typeface="DFLiShu Std W7" pitchFamily="66" charset="-120"/>
                <a:ea typeface="DFLiShu Std W7" pitchFamily="66" charset="-120"/>
              </a:rPr>
              <a:t>人家庭訓</a:t>
            </a:r>
            <a:r>
              <a:rPr lang="zh-TW" altLang="zh-CN" sz="3100" dirty="0" smtClean="0">
                <a:solidFill>
                  <a:srgbClr val="0070C0"/>
                </a:solidFill>
                <a:latin typeface="DFLiShu Std W7" pitchFamily="66" charset="-120"/>
                <a:ea typeface="DFLiShu Std W7" pitchFamily="66" charset="-120"/>
              </a:rPr>
              <a:t>練</a:t>
            </a:r>
            <a:r>
              <a:rPr lang="en-US" altLang="zh-TW" sz="3100" dirty="0" smtClean="0">
                <a:solidFill>
                  <a:srgbClr val="0070C0"/>
                </a:solidFill>
                <a:latin typeface="DFLiShu Std W7" pitchFamily="66" charset="-120"/>
                <a:ea typeface="DFLiShu Std W7" pitchFamily="66" charset="-120"/>
              </a:rPr>
              <a:t> </a:t>
            </a:r>
            <a:r>
              <a:rPr lang="en-US" altLang="zh-TW" sz="3100" dirty="0" err="1" smtClean="0">
                <a:solidFill>
                  <a:srgbClr val="0070C0"/>
                </a:solidFill>
                <a:latin typeface="DFLiShu Std W7" pitchFamily="66" charset="-120"/>
                <a:ea typeface="DFLiShu Std W7" pitchFamily="66" charset="-120"/>
              </a:rPr>
              <a:t>Kurunegala</a:t>
            </a:r>
            <a:r>
              <a:rPr lang="en-US" altLang="zh-TW" sz="3100" dirty="0" smtClean="0">
                <a:solidFill>
                  <a:srgbClr val="0070C0"/>
                </a:solidFill>
                <a:latin typeface="DFLiShu Std W7" pitchFamily="66" charset="-120"/>
                <a:ea typeface="DFLiShu Std W7" pitchFamily="66" charset="-120"/>
              </a:rPr>
              <a:t> Nov. </a:t>
            </a:r>
            <a:r>
              <a:rPr lang="en-US" altLang="zh-TW" sz="3100" dirty="0" smtClean="0">
                <a:solidFill>
                  <a:srgbClr val="0070C0"/>
                </a:solidFill>
                <a:latin typeface="+mn-lt"/>
                <a:ea typeface="華康儷圓 Std W7" panose="02000700000000000000" charset="-120"/>
                <a:cs typeface="Vijaya" panose="02020604020202020204" pitchFamily="18" charset="0"/>
              </a:rPr>
              <a:t>03-05, 2017</a:t>
            </a:r>
            <a:r>
              <a:rPr lang="en-US" altLang="zh-TW" sz="4000" dirty="0" smtClean="0">
                <a:solidFill>
                  <a:srgbClr val="0070C0"/>
                </a:solidFill>
                <a:latin typeface="+mn-lt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4000" dirty="0" smtClean="0">
                <a:solidFill>
                  <a:srgbClr val="0070C0"/>
                </a:solidFill>
                <a:latin typeface="+mn-lt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27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27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endParaRPr lang="en-US" altLang="zh-TW" sz="3100" dirty="0">
              <a:solidFill>
                <a:srgbClr val="0070C0"/>
              </a:solidFill>
              <a:latin typeface="Vijaya" panose="02020604020202020204" pitchFamily="18" charset="0"/>
              <a:ea typeface="華康儷圓 Std W7" panose="02000700000000000000" charset="-120"/>
              <a:cs typeface="Vijaya" panose="020206040202020202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331AD8-3771-4A44-8BD0-86879AC0DBB4}" type="datetime1">
              <a:rPr lang="en-US" altLang="zh-CN" smtClean="0"/>
              <a:t>10/24/2018</a:t>
            </a:fld>
            <a:endParaRPr lang="zh-TW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38" y="1277459"/>
            <a:ext cx="4034724" cy="2861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/>
          <a:stretch/>
        </p:blipFill>
        <p:spPr>
          <a:xfrm>
            <a:off x="0" y="1066800"/>
            <a:ext cx="4936916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19805"/>
          <a:stretch/>
        </p:blipFill>
        <p:spPr>
          <a:xfrm>
            <a:off x="4695389" y="1066800"/>
            <a:ext cx="4448611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9144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1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635"/>
          </a:xfrm>
          <a:solidFill>
            <a:srgbClr val="F4F181"/>
          </a:solidFill>
          <a:effectLst>
            <a:glow rad="63500">
              <a:schemeClr val="accent5">
                <a:satMod val="175000"/>
                <a:alpha val="4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altLang="zh-TW" sz="3600" dirty="0" smtClean="0">
                <a:solidFill>
                  <a:srgbClr val="0070C0"/>
                </a:solidFill>
                <a:latin typeface="Victorian LET" pitchFamily="2" charset="0"/>
                <a:ea typeface="華康儷圓 Std W7" panose="02000700000000000000" charset="-120"/>
              </a:rPr>
              <a:t/>
            </a:r>
            <a:br>
              <a:rPr lang="en-US" altLang="zh-TW" sz="3600" dirty="0" smtClean="0">
                <a:solidFill>
                  <a:srgbClr val="0070C0"/>
                </a:solidFill>
                <a:latin typeface="Victorian LET" pitchFamily="2" charset="0"/>
                <a:ea typeface="華康儷圓 Std W7" panose="02000700000000000000" charset="-120"/>
              </a:rPr>
            </a:br>
            <a:r>
              <a:rPr lang="en-US" altLang="zh-TW" b="1" dirty="0" smtClean="0">
                <a:solidFill>
                  <a:srgbClr val="FF3399"/>
                </a:solidFill>
                <a:latin typeface="Victorian LET" pitchFamily="2" charset="0"/>
                <a:ea typeface="華康儷圓 Std W7" panose="02000700000000000000" charset="-120"/>
              </a:rPr>
              <a:t>Training for Children’s Vital Group </a:t>
            </a:r>
            <a:r>
              <a:rPr lang="en-US" altLang="zh-TW" sz="4900" b="1" dirty="0" smtClean="0">
                <a:solidFill>
                  <a:srgbClr val="FF3399"/>
                </a:solidFill>
                <a:latin typeface="Victorian LET" pitchFamily="2" charset="0"/>
                <a:ea typeface="華康儷圓 Std W7" panose="02000700000000000000" charset="-120"/>
              </a:rPr>
              <a:t/>
            </a:r>
            <a:br>
              <a:rPr lang="en-US" altLang="zh-TW" sz="4900" b="1" dirty="0" smtClean="0">
                <a:solidFill>
                  <a:srgbClr val="FF3399"/>
                </a:solidFill>
                <a:latin typeface="Victorian LET" pitchFamily="2" charset="0"/>
                <a:ea typeface="華康儷圓 Std W7" panose="02000700000000000000" charset="-120"/>
              </a:rPr>
            </a:br>
            <a:r>
              <a:rPr lang="zh-TW" altLang="en-US" sz="3600" b="1" dirty="0" smtClean="0">
                <a:solidFill>
                  <a:srgbClr val="FF3399"/>
                </a:solidFill>
                <a:latin typeface="Victorian LET" pitchFamily="2" charset="0"/>
                <a:ea typeface="華康儷圓 Std W7" panose="02000700000000000000" charset="-120"/>
              </a:rPr>
              <a:t>兒童活力排訓練</a:t>
            </a:r>
            <a:r>
              <a:rPr lang="en-US" altLang="zh-TW" sz="3600" b="1" dirty="0" smtClean="0">
                <a:solidFill>
                  <a:srgbClr val="FF3399"/>
                </a:solidFill>
                <a:latin typeface="DFLiShu Std W7" pitchFamily="66" charset="-120"/>
                <a:ea typeface="DFLiShu Std W7" pitchFamily="66" charset="-120"/>
              </a:rPr>
              <a:t> </a:t>
            </a:r>
            <a:r>
              <a:rPr lang="en-US" altLang="zh-TW" sz="3600" b="1" dirty="0" smtClean="0">
                <a:solidFill>
                  <a:srgbClr val="FF3399"/>
                </a:solidFill>
                <a:latin typeface="+mn-lt"/>
                <a:ea typeface="DFLiShu Std W7" pitchFamily="66" charset="-120"/>
              </a:rPr>
              <a:t>Colombo Jan. 29</a:t>
            </a:r>
            <a:r>
              <a:rPr lang="en-US" altLang="zh-TW" sz="3600" b="1" dirty="0" smtClean="0">
                <a:solidFill>
                  <a:srgbClr val="FF3399"/>
                </a:solidFill>
                <a:latin typeface="+mn-lt"/>
                <a:ea typeface="華康儷圓 Std W7" panose="02000700000000000000" charset="-120"/>
                <a:cs typeface="Vijaya" panose="02020604020202020204" pitchFamily="18" charset="0"/>
              </a:rPr>
              <a:t>-31, 2018</a:t>
            </a:r>
            <a:r>
              <a:rPr lang="en-US" altLang="zh-TW" sz="3600" b="1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600" b="1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600" b="1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600" b="1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b="1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b="1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endParaRPr lang="en-US" altLang="zh-TW" sz="3100" dirty="0">
              <a:solidFill>
                <a:srgbClr val="0070C0"/>
              </a:solidFill>
              <a:latin typeface="Vijaya" panose="02020604020202020204" pitchFamily="18" charset="0"/>
              <a:ea typeface="華康儷圓 Std W7" panose="02000700000000000000" charset="-120"/>
              <a:cs typeface="Vijaya" panose="020206040202020202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331AD8-3771-4A44-8BD0-86879AC0DBB4}" type="datetime1">
              <a:rPr lang="en-US" altLang="zh-CN" smtClean="0"/>
              <a:t>10/24/2018</a:t>
            </a:fld>
            <a:endParaRPr lang="zh-TW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3"/>
          <a:stretch/>
        </p:blipFill>
        <p:spPr>
          <a:xfrm>
            <a:off x="80819" y="1071844"/>
            <a:ext cx="4481021" cy="245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" b="5167"/>
          <a:stretch/>
        </p:blipFill>
        <p:spPr>
          <a:xfrm>
            <a:off x="0" y="3657600"/>
            <a:ext cx="4473893" cy="3001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4"/>
          <a:stretch/>
        </p:blipFill>
        <p:spPr>
          <a:xfrm>
            <a:off x="4572000" y="4191000"/>
            <a:ext cx="4572000" cy="2460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" r="4657" b="4212"/>
          <a:stretch/>
        </p:blipFill>
        <p:spPr>
          <a:xfrm>
            <a:off x="4584506" y="1051524"/>
            <a:ext cx="4559494" cy="29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475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600" b="1" spc="-150" dirty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Visiting </a:t>
            </a:r>
            <a:r>
              <a:rPr lang="en-US" sz="2600" b="1" spc="-150" dirty="0" smtClean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and </a:t>
            </a:r>
            <a:r>
              <a:rPr lang="en-US" sz="2600" b="1" spc="-150" dirty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Blending of Taiwan Luke and Children </a:t>
            </a:r>
            <a:r>
              <a:rPr lang="en-US" sz="2600" b="1" spc="-150" dirty="0" smtClean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Group Aug. </a:t>
            </a:r>
            <a:r>
              <a:rPr lang="en-US" sz="2600" b="1" spc="-150" dirty="0" smtClean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20-27 </a:t>
            </a:r>
            <a:r>
              <a:rPr lang="en-US" sz="2600" b="1" spc="-150" dirty="0" smtClean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2018</a:t>
            </a:r>
            <a:r>
              <a:rPr lang="en-US" sz="2600" b="1" spc="-150" dirty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/>
            </a:r>
            <a:br>
              <a:rPr lang="en-US" sz="2600" b="1" spc="-150" dirty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</a:b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7" r="361"/>
          <a:stretch/>
        </p:blipFill>
        <p:spPr>
          <a:xfrm>
            <a:off x="31751" y="914400"/>
            <a:ext cx="2895599" cy="1865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r="3327"/>
          <a:stretch/>
        </p:blipFill>
        <p:spPr>
          <a:xfrm>
            <a:off x="21591" y="2810201"/>
            <a:ext cx="2635250" cy="1874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1" y="4526278"/>
            <a:ext cx="3028949" cy="2311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r="-276" b="11112"/>
          <a:stretch/>
        </p:blipFill>
        <p:spPr>
          <a:xfrm>
            <a:off x="2686051" y="2810200"/>
            <a:ext cx="3041760" cy="1685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0" r="9111" b="5604"/>
          <a:stretch/>
        </p:blipFill>
        <p:spPr>
          <a:xfrm>
            <a:off x="5765316" y="914400"/>
            <a:ext cx="3367639" cy="23037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20928" r="3666"/>
          <a:stretch/>
        </p:blipFill>
        <p:spPr>
          <a:xfrm>
            <a:off x="5756093" y="3276600"/>
            <a:ext cx="3359624" cy="2171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9" r="4826" b="28000"/>
          <a:stretch/>
        </p:blipFill>
        <p:spPr>
          <a:xfrm>
            <a:off x="31749" y="4724400"/>
            <a:ext cx="2613209" cy="21137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68"/>
          <a:stretch/>
        </p:blipFill>
        <p:spPr>
          <a:xfrm>
            <a:off x="2964855" y="899160"/>
            <a:ext cx="2750145" cy="1880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26804" r="9185" b="6751"/>
          <a:stretch/>
        </p:blipFill>
        <p:spPr>
          <a:xfrm>
            <a:off x="5754299" y="5506206"/>
            <a:ext cx="3350401" cy="13319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2457" y="237386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Mannar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343400"/>
            <a:ext cx="102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Vavuniya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1148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Jaffna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6412468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Kilinochchi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0109" y="2831068"/>
            <a:ext cx="13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Trincomalee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00" y="5029200"/>
            <a:ext cx="111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Batticaloa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971" y="6412468"/>
            <a:ext cx="142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Polonnaruwa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7584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600" b="1" spc="-150" dirty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Visiting and Blending of Taiwan Luke and Children Group Aug. </a:t>
            </a:r>
            <a:r>
              <a:rPr lang="en-US" sz="2600" b="1" spc="-150" dirty="0" smtClean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20-27 </a:t>
            </a:r>
            <a:r>
              <a:rPr lang="en-US" sz="2600" b="1" spc="-150" dirty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/>
            </a:r>
            <a:br>
              <a:rPr lang="en-US" sz="2600" b="1" spc="-150" dirty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</a:b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7411"/>
          <a:stretch/>
        </p:blipFill>
        <p:spPr>
          <a:xfrm>
            <a:off x="2756799" y="990600"/>
            <a:ext cx="3247256" cy="1904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3"/>
          <a:stretch/>
        </p:blipFill>
        <p:spPr>
          <a:xfrm>
            <a:off x="10554" y="2307264"/>
            <a:ext cx="3293306" cy="1916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1" r="5736" b="4616"/>
          <a:stretch/>
        </p:blipFill>
        <p:spPr>
          <a:xfrm>
            <a:off x="6044695" y="990600"/>
            <a:ext cx="3023105" cy="1904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25400" r="1961" b="19683"/>
          <a:stretch/>
        </p:blipFill>
        <p:spPr>
          <a:xfrm>
            <a:off x="4572000" y="4763822"/>
            <a:ext cx="4491200" cy="2034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3" t="4863" r="12331"/>
          <a:stretch/>
        </p:blipFill>
        <p:spPr>
          <a:xfrm>
            <a:off x="3356943" y="2943780"/>
            <a:ext cx="2434257" cy="2162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0" r="13694"/>
          <a:stretch/>
        </p:blipFill>
        <p:spPr>
          <a:xfrm>
            <a:off x="35069" y="4273120"/>
            <a:ext cx="4505503" cy="2514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56" y="2913300"/>
            <a:ext cx="3213743" cy="1801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0" y="2514600"/>
            <a:ext cx="124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Kurunegala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2484" y="3810000"/>
            <a:ext cx="103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Kekirawa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2514600"/>
            <a:ext cx="75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Kandy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4355068"/>
            <a:ext cx="139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Nuwara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Eliya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473606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Colombo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8864" y="6403148"/>
            <a:ext cx="107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Panadura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6403148"/>
            <a:ext cx="197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Gampaha&amp;Wattala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3" y="990600"/>
            <a:ext cx="2774442" cy="12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-635"/>
            <a:ext cx="9144000" cy="685863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TW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ctorian LET" pitchFamily="2" charset="0"/>
                <a:ea typeface="華康儷圓 Std W7" panose="02000700000000000000" charset="-120"/>
              </a:rPr>
              <a:t/>
            </a:r>
            <a:br>
              <a:rPr lang="en-US" altLang="zh-TW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ctorian LET" pitchFamily="2" charset="0"/>
                <a:ea typeface="華康儷圓 Std W7" panose="02000700000000000000" charset="-120"/>
              </a:rPr>
            </a:br>
            <a:endParaRPr lang="en-US" altLang="zh-TW" sz="36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Victorian LET" pitchFamily="2" charset="0"/>
              <a:ea typeface="華康儷圓 Std W7" panose="02000700000000000000" charset="-120"/>
            </a:endParaRPr>
          </a:p>
          <a:p>
            <a:pPr>
              <a:spcBef>
                <a:spcPts val="0"/>
              </a:spcBef>
            </a:pPr>
            <a:endParaRPr lang="en-US" altLang="zh-TW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Victorian LET" pitchFamily="2" charset="0"/>
              <a:ea typeface="華康儷圓 Std W7" panose="02000700000000000000" charset="-120"/>
            </a:endParaRPr>
          </a:p>
          <a:p>
            <a:pPr>
              <a:spcBef>
                <a:spcPts val="0"/>
              </a:spcBef>
            </a:pPr>
            <a:endParaRPr lang="en-US" altLang="zh-TW" sz="36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Victorian LET" pitchFamily="2" charset="0"/>
              <a:ea typeface="華康儷圓 Std W7" panose="02000700000000000000" charset="-120"/>
            </a:endParaRPr>
          </a:p>
          <a:p>
            <a:pPr>
              <a:spcBef>
                <a:spcPts val="0"/>
              </a:spcBef>
            </a:pPr>
            <a:endParaRPr lang="en-US" altLang="zh-TW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Victorian LET" pitchFamily="2" charset="0"/>
              <a:ea typeface="華康儷圓 Std W7" panose="02000700000000000000" charset="-120"/>
            </a:endParaRPr>
          </a:p>
          <a:p>
            <a:pPr>
              <a:spcBef>
                <a:spcPts val="0"/>
              </a:spcBef>
            </a:pPr>
            <a:endParaRPr lang="en-US" altLang="zh-TW" sz="36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Victorian LET" pitchFamily="2" charset="0"/>
              <a:ea typeface="華康儷圓 Std W7" panose="02000700000000000000" charset="-120"/>
            </a:endParaRPr>
          </a:p>
          <a:p>
            <a:pPr>
              <a:spcBef>
                <a:spcPts val="0"/>
              </a:spcBef>
            </a:pPr>
            <a:endParaRPr lang="en-US" altLang="zh-TW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Victorian LET" pitchFamily="2" charset="0"/>
              <a:ea typeface="華康儷圓 Std W7" panose="02000700000000000000" charset="-120"/>
            </a:endParaRPr>
          </a:p>
          <a:p>
            <a:pPr>
              <a:spcBef>
                <a:spcPts val="0"/>
              </a:spcBef>
            </a:pPr>
            <a:endParaRPr lang="en-US" altLang="zh-TW" sz="36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Victorian LET" pitchFamily="2" charset="0"/>
              <a:ea typeface="華康儷圓 Std W7" panose="02000700000000000000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27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27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27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27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endParaRPr lang="en-US" altLang="zh-TW" sz="31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Vijaya" panose="02020604020202020204" pitchFamily="18" charset="0"/>
              <a:ea typeface="華康儷圓 Std W7" panose="02000700000000000000" charset="-120"/>
              <a:cs typeface="Vijaya" panose="020206040202020202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7924800" cy="563562"/>
          </a:xfrm>
        </p:spPr>
        <p:txBody>
          <a:bodyPr>
            <a:normAutofit fontScale="90000"/>
          </a:bodyPr>
          <a:lstStyle/>
          <a:p>
            <a:r>
              <a:rPr lang="zh-TW" altLang="en-US" sz="32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台灣路加與兒童團訪問相</a:t>
            </a:r>
            <a:r>
              <a:rPr lang="zh-TW" altLang="en-US" sz="3200" b="1" dirty="0">
                <a:latin typeface="Tsukushi A Round Gothic" charset="-128"/>
                <a:ea typeface="Tsukushi A Round Gothic" charset="-128"/>
                <a:cs typeface="Tsukushi A Round Gothic" charset="-128"/>
              </a:rPr>
              <a:t>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9636" r="-1960" b="5316"/>
          <a:stretch/>
        </p:blipFill>
        <p:spPr>
          <a:xfrm>
            <a:off x="76199" y="4191000"/>
            <a:ext cx="4216233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12948" r="8949"/>
          <a:stretch/>
        </p:blipFill>
        <p:spPr>
          <a:xfrm>
            <a:off x="76199" y="1143000"/>
            <a:ext cx="4335587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1529" b="5286"/>
          <a:stretch/>
        </p:blipFill>
        <p:spPr>
          <a:xfrm>
            <a:off x="4446536" y="1155700"/>
            <a:ext cx="4621265" cy="280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25929" r="1382"/>
          <a:stretch/>
        </p:blipFill>
        <p:spPr>
          <a:xfrm>
            <a:off x="4247353" y="4191000"/>
            <a:ext cx="4820447" cy="2451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0" y="7297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529679"/>
            <a:ext cx="84866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pc="-150" dirty="0">
                <a:latin typeface="Tsukushi A Round Gothic" charset="-128"/>
                <a:ea typeface="Tsukushi A Round Gothic" charset="-128"/>
                <a:cs typeface="Tsukushi A Round Gothic" charset="-128"/>
              </a:rPr>
              <a:t>Visiting and </a:t>
            </a:r>
            <a:r>
              <a:rPr lang="en-US" sz="2600" b="1" spc="-150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Blending of Taiwan Luke and Children Group </a:t>
            </a:r>
            <a:r>
              <a:rPr lang="en-US" sz="2600" b="1" spc="-150" dirty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Aug. </a:t>
            </a:r>
            <a:r>
              <a:rPr lang="en-US" sz="2600" b="1" spc="-150" dirty="0" smtClean="0">
                <a:solidFill>
                  <a:prstClr val="black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20-27</a:t>
            </a:r>
            <a:endParaRPr lang="en-US" sz="2600" b="1" spc="-150" dirty="0">
              <a:latin typeface="Tsukushi A Round Gothic" charset="-128"/>
              <a:ea typeface="Tsukushi A Round Gothic" charset="-128"/>
              <a:cs typeface="Tsukushi A Round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0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-635"/>
            <a:ext cx="9144000" cy="6858635"/>
          </a:xfrm>
          <a:prstGeom prst="rect">
            <a:avLst/>
          </a:prstGeom>
          <a:solidFill>
            <a:srgbClr val="F4F181"/>
          </a:solidFill>
          <a:effectLst>
            <a:glow rad="139700">
              <a:schemeClr val="accent3">
                <a:satMod val="175000"/>
                <a:alpha val="4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TW" sz="3600" smtClean="0">
                <a:solidFill>
                  <a:srgbClr val="0070C0"/>
                </a:solidFill>
                <a:latin typeface="Victorian LET" pitchFamily="2" charset="0"/>
                <a:ea typeface="華康儷圓 Std W7" panose="02000700000000000000" charset="-120"/>
              </a:rPr>
              <a:t/>
            </a:r>
            <a:br>
              <a:rPr lang="en-US" altLang="zh-TW" sz="3600" smtClean="0">
                <a:solidFill>
                  <a:srgbClr val="0070C0"/>
                </a:solidFill>
                <a:latin typeface="Victorian LET" pitchFamily="2" charset="0"/>
                <a:ea typeface="華康儷圓 Std W7" panose="02000700000000000000" charset="-120"/>
              </a:rPr>
            </a:br>
            <a:r>
              <a:rPr lang="en-US" altLang="zh-TW" sz="27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27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27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27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  <a:t/>
            </a:r>
            <a:br>
              <a:rPr lang="en-US" altLang="zh-TW" sz="3100" dirty="0" smtClean="0">
                <a:solidFill>
                  <a:srgbClr val="0070C0"/>
                </a:solidFill>
                <a:latin typeface="Vijaya" panose="02020604020202020204" pitchFamily="18" charset="0"/>
                <a:ea typeface="華康儷圓 Std W7" panose="02000700000000000000" charset="-120"/>
                <a:cs typeface="Vijaya" panose="02020604020202020204" pitchFamily="18" charset="0"/>
              </a:rPr>
            </a:br>
            <a:endParaRPr lang="en-US" altLang="zh-TW" sz="3100" dirty="0">
              <a:solidFill>
                <a:srgbClr val="0070C0"/>
              </a:solidFill>
              <a:latin typeface="Vijaya" panose="02020604020202020204" pitchFamily="18" charset="0"/>
              <a:ea typeface="華康儷圓 Std W7" panose="02000700000000000000" charset="-120"/>
              <a:cs typeface="Vijaya" panose="020206040202020202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>
                <a:latin typeface="Tsukushi A Round Gothic" charset="-128"/>
                <a:ea typeface="Tsukushi A Round Gothic" charset="-128"/>
                <a:cs typeface="Tsukushi A Round Gothic" charset="-128"/>
              </a:rPr>
              <a:t>2018 </a:t>
            </a:r>
            <a:r>
              <a:rPr lang="en-US" altLang="zh-CN" sz="36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National </a:t>
            </a:r>
            <a:r>
              <a:rPr lang="en-US" altLang="zh-CN" sz="3600" b="1" dirty="0">
                <a:latin typeface="Tsukushi A Round Gothic" charset="-128"/>
                <a:ea typeface="Tsukushi A Round Gothic" charset="-128"/>
                <a:cs typeface="Tsukushi A Round Gothic" charset="-128"/>
              </a:rPr>
              <a:t>Blending </a:t>
            </a:r>
            <a:r>
              <a:rPr lang="en-US" altLang="zh-CN" sz="36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Conference</a:t>
            </a:r>
            <a:br>
              <a:rPr lang="en-US" altLang="zh-CN" sz="36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</a:br>
            <a:r>
              <a:rPr lang="en-US" altLang="zh-TW" sz="36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2018</a:t>
            </a:r>
            <a:r>
              <a:rPr lang="zh-TW" altLang="en-US" sz="36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年</a:t>
            </a:r>
            <a:r>
              <a:rPr lang="en-US" altLang="zh-TW" sz="36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8</a:t>
            </a:r>
            <a:r>
              <a:rPr lang="zh-CN" altLang="en-US" sz="36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月</a:t>
            </a:r>
            <a:r>
              <a:rPr lang="zh-TW" altLang="en-US" sz="36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全國特會</a:t>
            </a:r>
            <a:r>
              <a:rPr lang="zh-CN" altLang="en-US" sz="36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 </a:t>
            </a:r>
            <a:r>
              <a:rPr lang="en-US" altLang="zh-CN" sz="32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/>
            </a:r>
            <a:br>
              <a:rPr lang="en-US" altLang="zh-CN" sz="32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</a:br>
            <a:endParaRPr lang="zh-TW" altLang="en-US" sz="3200" b="1" dirty="0">
              <a:latin typeface="Tsukushi A Round Gothic" charset="-128"/>
              <a:ea typeface="Tsukushi A Round Gothic" charset="-128"/>
              <a:cs typeface="Tsukushi A Round Gothic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"/>
          <a:stretch/>
        </p:blipFill>
        <p:spPr>
          <a:xfrm>
            <a:off x="4385666" y="1066800"/>
            <a:ext cx="4716068" cy="5715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343401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6716" r="4922" b="8208"/>
          <a:stretch/>
        </p:blipFill>
        <p:spPr>
          <a:xfrm>
            <a:off x="0" y="4114800"/>
            <a:ext cx="4343401" cy="2667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54864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Total No. 403</a:t>
            </a: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Adult:326</a:t>
            </a: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Children: 77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" y="76200"/>
            <a:ext cx="9132663" cy="6705600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23BE4-FE2F-4745-A4FF-C547F581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971800"/>
          </a:xfr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143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altLang="zh-CN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10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People’s </a:t>
            </a:r>
            <a:r>
              <a:rPr lang="en-US" altLang="zh-TW" sz="10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altLang="zh-CN" sz="10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sz="10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Full-timers</a:t>
            </a:r>
            <a:endParaRPr lang="en-US" altLang="zh-TW" sz="10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8700" b="1" dirty="0" smtClean="0">
                <a:solidFill>
                  <a:srgbClr val="C00000"/>
                </a:solidFill>
                <a:latin typeface="DFKaiShu Std W9" pitchFamily="66" charset="-120"/>
                <a:ea typeface="DFKaiShu Std W9" pitchFamily="66" charset="-120"/>
              </a:rPr>
              <a:t>青年工作</a:t>
            </a:r>
            <a:r>
              <a:rPr lang="en-US" altLang="zh-CN" sz="8700" b="1" dirty="0" smtClean="0">
                <a:solidFill>
                  <a:srgbClr val="C00000"/>
                </a:solidFill>
                <a:latin typeface="DFKaiShu Std W9" pitchFamily="66" charset="-120"/>
                <a:ea typeface="DFKaiShu Std W9" pitchFamily="66" charset="-120"/>
              </a:rPr>
              <a:t>-</a:t>
            </a:r>
            <a:r>
              <a:rPr lang="zh-TW" altLang="en-US" sz="8700" dirty="0" smtClean="0">
                <a:solidFill>
                  <a:srgbClr val="C00000"/>
                </a:solidFill>
                <a:latin typeface="DFKaiShu Std W9" pitchFamily="66" charset="-120"/>
                <a:ea typeface="DFKaiShu Std W9" pitchFamily="66" charset="-120"/>
              </a:rPr>
              <a:t>全時間者</a:t>
            </a:r>
            <a:endParaRPr lang="en-US" sz="8700" dirty="0">
              <a:solidFill>
                <a:srgbClr val="C00000"/>
              </a:solidFill>
              <a:latin typeface="DFKaiShu Std W9" pitchFamily="66" charset="-120"/>
              <a:ea typeface="DFKaiShu Std W9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04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A434E61-9DBB-41B8-828F-AD7A0E8AD3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101600">
              <a:schemeClr val="accent6">
                <a:lumMod val="75000"/>
                <a:alpha val="6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900" spc="-150" dirty="0" smtClean="0">
                <a:solidFill>
                  <a:schemeClr val="bg1"/>
                </a:solidFill>
                <a:latin typeface="Tsukushi A Round Gothic" charset="-128"/>
                <a:ea typeface="Tsukushi A Round Gothic" charset="-128"/>
                <a:cs typeface="Tsukushi A Round Gothic" charset="-128"/>
                <a:sym typeface="+mn-ea"/>
              </a:rPr>
              <a:t/>
            </a:r>
            <a:br>
              <a:rPr lang="en-US" altLang="zh-CN" sz="2900" spc="-150" dirty="0" smtClean="0">
                <a:solidFill>
                  <a:schemeClr val="bg1"/>
                </a:solidFill>
                <a:latin typeface="Tsukushi A Round Gothic" charset="-128"/>
                <a:ea typeface="Tsukushi A Round Gothic" charset="-128"/>
                <a:cs typeface="Tsukushi A Round Gothic" charset="-128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9067800" cy="1143000"/>
          </a:xfrm>
        </p:spPr>
        <p:txBody>
          <a:bodyPr>
            <a:normAutofit/>
          </a:bodyPr>
          <a:lstStyle/>
          <a:p>
            <a:r>
              <a:rPr lang="en-US" altLang="zh-TW" sz="3100" b="1" spc="-150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Two Weeks Propagation by College Saints from Kaohsiung </a:t>
            </a:r>
            <a:r>
              <a:rPr lang="en-US" altLang="zh-TW" sz="32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/>
            </a:r>
            <a:br>
              <a:rPr lang="en-US" altLang="zh-TW" sz="32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</a:br>
            <a:r>
              <a:rPr lang="zh-TW" altLang="en-US" sz="32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高雄大專兩週開展</a:t>
            </a:r>
            <a:r>
              <a:rPr lang="en-US" altLang="zh-TW" sz="32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June 30 </a:t>
            </a:r>
            <a:r>
              <a:rPr lang="mr-IN" altLang="zh-TW" sz="32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–</a:t>
            </a:r>
            <a:r>
              <a:rPr lang="en-US" altLang="zh-TW" sz="3200" b="1" dirty="0" smtClean="0">
                <a:latin typeface="Tsukushi A Round Gothic" charset="-128"/>
                <a:ea typeface="Tsukushi A Round Gothic" charset="-128"/>
                <a:cs typeface="Tsukushi A Round Gothic" charset="-128"/>
              </a:rPr>
              <a:t>July 12, 2018</a:t>
            </a:r>
            <a:endParaRPr lang="zh-TW" altLang="en-US" sz="3200" b="1" dirty="0">
              <a:latin typeface="Tsukushi A Round Gothic" charset="-128"/>
              <a:ea typeface="Tsukushi A Round Gothic" charset="-128"/>
              <a:cs typeface="Tsukushi A Round Gothic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8287" r="224"/>
          <a:stretch/>
        </p:blipFill>
        <p:spPr>
          <a:xfrm>
            <a:off x="5895493" y="934264"/>
            <a:ext cx="3248506" cy="1690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18297" r="25501" b="8371"/>
          <a:stretch/>
        </p:blipFill>
        <p:spPr>
          <a:xfrm>
            <a:off x="88669" y="2771774"/>
            <a:ext cx="3109821" cy="1800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t="36205" r="3260" b="2159"/>
          <a:stretch/>
        </p:blipFill>
        <p:spPr>
          <a:xfrm>
            <a:off x="5895493" y="2763175"/>
            <a:ext cx="3227724" cy="1808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t="15231" r="4557" b="22571"/>
          <a:stretch/>
        </p:blipFill>
        <p:spPr>
          <a:xfrm>
            <a:off x="88669" y="4724400"/>
            <a:ext cx="5461463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0" r="2684" b="5832"/>
          <a:stretch/>
        </p:blipFill>
        <p:spPr>
          <a:xfrm>
            <a:off x="5606729" y="4724400"/>
            <a:ext cx="3516489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07" y="934263"/>
            <a:ext cx="2629493" cy="3637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6807" r="7975" b="9499"/>
          <a:stretch/>
        </p:blipFill>
        <p:spPr>
          <a:xfrm>
            <a:off x="82301" y="934263"/>
            <a:ext cx="3116190" cy="16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419100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Gampaha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64008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Jaffna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6412468"/>
            <a:ext cx="75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Kandy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4126468"/>
            <a:ext cx="124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Kurunegala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3172" y="224542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Colombo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" y="76200"/>
            <a:ext cx="9121326" cy="6705600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534400" cy="2604304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oudy Old Style" charset="0"/>
                <a:ea typeface="Goudy Old Style" charset="0"/>
                <a:cs typeface="Goudy Old Style" charset="0"/>
              </a:rPr>
              <a:t>1 sister has finished two-year’s training in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oudy Old Style" charset="0"/>
                <a:ea typeface="Goudy Old Style" charset="0"/>
                <a:cs typeface="Goudy Old Style" charset="0"/>
              </a:rPr>
              <a:t>Batam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oudy Old Style" charset="0"/>
                <a:ea typeface="Goudy Old Style" charset="0"/>
                <a:cs typeface="Goudy Old Style" charset="0"/>
              </a:rPr>
              <a:t>.</a:t>
            </a:r>
          </a:p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oudy Old Style" charset="0"/>
                <a:ea typeface="Goudy Old Style" charset="0"/>
                <a:cs typeface="Goudy Old Style" charset="0"/>
              </a:rPr>
              <a:t>1 sister is undergoing training in FTTND.</a:t>
            </a:r>
          </a:p>
          <a:p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oudy Old Style" charset="0"/>
                <a:ea typeface="Goudy Old Style" charset="0"/>
                <a:cs typeface="Goudy Old Style" charset="0"/>
              </a:rPr>
              <a:t>6 young ones will go for training in 2019.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7131" r="22352" b="2304"/>
          <a:stretch/>
        </p:blipFill>
        <p:spPr>
          <a:xfrm>
            <a:off x="5425003" y="3134162"/>
            <a:ext cx="36576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0059" b="1"/>
          <a:stretch/>
        </p:blipFill>
        <p:spPr>
          <a:xfrm>
            <a:off x="84955" y="3137706"/>
            <a:ext cx="526340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2271"/>
          </a:xfrm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altLang="zh-TW" sz="2400" b="1" dirty="0">
                <a:latin typeface="DFKaiShu Std W9" pitchFamily="66" charset="-120"/>
                <a:ea typeface="DFKaiShu Std W9" pitchFamily="66" charset="-120"/>
              </a:rPr>
              <a:t>Establishment &amp; Propagation of Churches</a:t>
            </a:r>
            <a:r>
              <a:rPr lang="zh-TW" altLang="en-US" sz="2400" b="1" dirty="0">
                <a:latin typeface="DFKaiShu Std W9" pitchFamily="66" charset="-120"/>
                <a:ea typeface="DFKaiShu Std W9" pitchFamily="66" charset="-120"/>
              </a:rPr>
              <a:t>   </a:t>
            </a:r>
            <a:r>
              <a:rPr lang="en-US" altLang="zh-TW" sz="2000" b="1" dirty="0">
                <a:latin typeface="華康儷圓 Std W7" panose="02000700000000000000" charset="-120"/>
                <a:ea typeface="華康儷圓 Std W7" panose="02000700000000000000" charset="-120"/>
              </a:rPr>
              <a:t>(</a:t>
            </a:r>
            <a:r>
              <a:rPr lang="zh-TW" altLang="en-US" sz="2000" b="1" dirty="0">
                <a:latin typeface="DFKaiShu Std W9" pitchFamily="66" charset="-120"/>
                <a:ea typeface="DFKaiShu Std W9" pitchFamily="66" charset="-120"/>
              </a:rPr>
              <a:t>召會成立與開展</a:t>
            </a:r>
            <a:r>
              <a:rPr lang="en-US" altLang="zh-TW" sz="2000" b="1" dirty="0">
                <a:latin typeface="華康儷圓 Std W7" panose="02000700000000000000" charset="-120"/>
                <a:ea typeface="華康儷圓 Std W7" panose="02000700000000000000" charset="-120"/>
              </a:rPr>
              <a:t>)</a:t>
            </a:r>
            <a:endParaRPr lang="zh-TW" altLang="en-US" sz="2000" b="1" dirty="0">
              <a:latin typeface="華康儷圓 Std W7" panose="02000700000000000000" charset="-120"/>
              <a:ea typeface="華康儷圓 Std W7" panose="02000700000000000000" charset="-120"/>
            </a:endParaRPr>
          </a:p>
        </p:txBody>
      </p:sp>
      <p:pic>
        <p:nvPicPr>
          <p:cNvPr id="8" name="圖片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937" y="540426"/>
            <a:ext cx="4570064" cy="631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10"/>
          <p:cNvSpPr>
            <a:spLocks noChangeArrowheads="1"/>
          </p:cNvSpPr>
          <p:nvPr/>
        </p:nvSpPr>
        <p:spPr bwMode="auto">
          <a:xfrm>
            <a:off x="5715000" y="1162048"/>
            <a:ext cx="577849" cy="285752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11" name="橢圓 10"/>
          <p:cNvSpPr>
            <a:spLocks noChangeArrowheads="1"/>
          </p:cNvSpPr>
          <p:nvPr/>
        </p:nvSpPr>
        <p:spPr bwMode="auto">
          <a:xfrm>
            <a:off x="5643570" y="2147886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14" name="橢圓 10"/>
          <p:cNvSpPr>
            <a:spLocks noChangeArrowheads="1"/>
          </p:cNvSpPr>
          <p:nvPr/>
        </p:nvSpPr>
        <p:spPr bwMode="auto">
          <a:xfrm>
            <a:off x="8610600" y="4052886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16" name="橢圓 10"/>
          <p:cNvSpPr>
            <a:spLocks noChangeArrowheads="1"/>
          </p:cNvSpPr>
          <p:nvPr/>
        </p:nvSpPr>
        <p:spPr bwMode="auto">
          <a:xfrm>
            <a:off x="7396099" y="3595686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1" name="橢圓 10"/>
          <p:cNvSpPr>
            <a:spLocks noChangeArrowheads="1"/>
          </p:cNvSpPr>
          <p:nvPr/>
        </p:nvSpPr>
        <p:spPr bwMode="auto">
          <a:xfrm>
            <a:off x="5562600" y="5105400"/>
            <a:ext cx="428628" cy="23143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5" name="橢圓 10"/>
          <p:cNvSpPr>
            <a:spLocks noChangeArrowheads="1"/>
          </p:cNvSpPr>
          <p:nvPr/>
        </p:nvSpPr>
        <p:spPr bwMode="auto">
          <a:xfrm>
            <a:off x="5715000" y="5562600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6" name="橢圓 10"/>
          <p:cNvSpPr>
            <a:spLocks noChangeArrowheads="1"/>
          </p:cNvSpPr>
          <p:nvPr/>
        </p:nvSpPr>
        <p:spPr bwMode="auto">
          <a:xfrm>
            <a:off x="5943600" y="4800600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7" name="橢圓 10"/>
          <p:cNvSpPr>
            <a:spLocks noChangeArrowheads="1"/>
          </p:cNvSpPr>
          <p:nvPr/>
        </p:nvSpPr>
        <p:spPr bwMode="auto">
          <a:xfrm>
            <a:off x="7924800" y="2681286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8" name="橢圓 10"/>
          <p:cNvSpPr>
            <a:spLocks noChangeArrowheads="1"/>
          </p:cNvSpPr>
          <p:nvPr/>
        </p:nvSpPr>
        <p:spPr bwMode="auto">
          <a:xfrm>
            <a:off x="6194427" y="4267200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9" name="橢圓 10"/>
          <p:cNvSpPr>
            <a:spLocks noChangeArrowheads="1"/>
          </p:cNvSpPr>
          <p:nvPr/>
        </p:nvSpPr>
        <p:spPr bwMode="auto">
          <a:xfrm>
            <a:off x="6651627" y="4572008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30" name="橢圓 10"/>
          <p:cNvSpPr>
            <a:spLocks noChangeArrowheads="1"/>
          </p:cNvSpPr>
          <p:nvPr/>
        </p:nvSpPr>
        <p:spPr bwMode="auto">
          <a:xfrm>
            <a:off x="6956427" y="4876800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3" name="橢圓 10"/>
          <p:cNvSpPr>
            <a:spLocks noChangeArrowheads="1"/>
          </p:cNvSpPr>
          <p:nvPr/>
        </p:nvSpPr>
        <p:spPr bwMode="auto">
          <a:xfrm>
            <a:off x="6477000" y="3429000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7" name="橢圓 10"/>
          <p:cNvSpPr>
            <a:spLocks noChangeArrowheads="1"/>
          </p:cNvSpPr>
          <p:nvPr/>
        </p:nvSpPr>
        <p:spPr bwMode="auto">
          <a:xfrm>
            <a:off x="6858000" y="2528886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18" name="橢圓 10"/>
          <p:cNvSpPr>
            <a:spLocks noChangeArrowheads="1"/>
          </p:cNvSpPr>
          <p:nvPr/>
        </p:nvSpPr>
        <p:spPr bwMode="auto">
          <a:xfrm>
            <a:off x="5786437" y="4891086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19" name="橢圓 10"/>
          <p:cNvSpPr>
            <a:spLocks noChangeArrowheads="1"/>
          </p:cNvSpPr>
          <p:nvPr/>
        </p:nvSpPr>
        <p:spPr bwMode="auto">
          <a:xfrm>
            <a:off x="5556255" y="5336834"/>
            <a:ext cx="434973" cy="21431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005840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rgbClr val="0207CE"/>
                          </a:solidFill>
                        </a:rPr>
                        <a:t>1</a:t>
                      </a:r>
                      <a:endParaRPr lang="en-US" altLang="zh-TW" sz="1600" dirty="0">
                        <a:solidFill>
                          <a:srgbClr val="0207CE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0207CE"/>
                          </a:solidFill>
                          <a:latin typeface="+mj-lt"/>
                          <a:ea typeface="華康中特圓體" pitchFamily="1" charset="-120"/>
                          <a:sym typeface="Times New Roman" panose="02020603050405020304" pitchFamily="18" charset="0"/>
                        </a:rPr>
                        <a:t>2004</a:t>
                      </a:r>
                      <a:endParaRPr lang="en-US" altLang="zh-TW" sz="1600" b="1" dirty="0">
                        <a:solidFill>
                          <a:srgbClr val="0207CE"/>
                        </a:solidFill>
                        <a:latin typeface="+mj-lt"/>
                        <a:ea typeface="華康中特圓體" pitchFamily="1" charset="-12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0207CE"/>
                          </a:solidFill>
                          <a:latin typeface="DFHuaZong Std W5" pitchFamily="34" charset="-120"/>
                          <a:ea typeface="DFHuaZong Std W5" pitchFamily="34" charset="-120"/>
                          <a:sym typeface="Times New Roman" panose="02020603050405020304" pitchFamily="18" charset="0"/>
                        </a:rPr>
                        <a:t>Colombo</a:t>
                      </a:r>
                      <a:endParaRPr lang="en-US" altLang="zh-TW" sz="1600" b="1" dirty="0">
                        <a:solidFill>
                          <a:srgbClr val="0207CE"/>
                        </a:solidFill>
                        <a:latin typeface="DFHuaZong Std W5" pitchFamily="34" charset="-120"/>
                        <a:ea typeface="DFHuaZong Std W5" pitchFamily="34" charset="-12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48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24026"/>
              </p:ext>
            </p:extLst>
          </p:nvPr>
        </p:nvGraphicFramePr>
        <p:xfrm>
          <a:off x="12852" y="411480"/>
          <a:ext cx="45791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3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72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Year of  Est.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Locality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chemeClr val="bg1"/>
                          </a:solidFill>
                        </a:rPr>
                        <a:t>2018 LTM</a:t>
                      </a:r>
                      <a:r>
                        <a:rPr lang="en-US" altLang="zh-TW" sz="1600" b="1" baseline="0" dirty="0" smtClean="0">
                          <a:solidFill>
                            <a:schemeClr val="bg1"/>
                          </a:solidFill>
                        </a:rPr>
                        <a:t> Aver.</a:t>
                      </a:r>
                    </a:p>
                    <a:p>
                      <a:pPr algn="ctr"/>
                      <a:r>
                        <a:rPr lang="en-US" altLang="zh-TW" sz="1600" b="1" dirty="0" smtClean="0">
                          <a:solidFill>
                            <a:schemeClr val="bg1"/>
                          </a:solidFill>
                        </a:rPr>
                        <a:t>(Aug-Sep)</a:t>
                      </a:r>
                      <a:endParaRPr lang="en-US" altLang="zh-TW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4271"/>
              </p:ext>
            </p:extLst>
          </p:nvPr>
        </p:nvGraphicFramePr>
        <p:xfrm>
          <a:off x="7624" y="1417320"/>
          <a:ext cx="458957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34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+mj-lt"/>
                          <a:ea typeface="華康中特圓體" pitchFamily="1" charset="-120"/>
                          <a:sym typeface="Times New Roman" panose="02020603050405020304" pitchFamily="18" charset="0"/>
                        </a:rPr>
                        <a:t>2006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DFHuaZong Std W5" pitchFamily="34" charset="-120"/>
                          <a:ea typeface="DFHuaZong Std W5" pitchFamily="34" charset="-120"/>
                          <a:sym typeface="Times New Roman" panose="02020603050405020304" pitchFamily="18" charset="0"/>
                        </a:rPr>
                        <a:t>Kandy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altLang="zh-TW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0795" y="1622567"/>
          <a:ext cx="458957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+mj-lt"/>
                          <a:ea typeface="華康中特圓體" pitchFamily="1" charset="-120"/>
                          <a:sym typeface="Times New Roman" panose="02020603050405020304" pitchFamily="18" charset="0"/>
                        </a:rPr>
                        <a:t>2006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DFHuaZong Std W5" pitchFamily="34" charset="-120"/>
                          <a:ea typeface="DFHuaZong Std W5" pitchFamily="34" charset="-120"/>
                          <a:sym typeface="Times New Roman" panose="02020603050405020304" pitchFamily="18" charset="0"/>
                        </a:rPr>
                        <a:t>Polonnaruwa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0795" y="1996440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rgbClr val="0207CE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207CE"/>
                          </a:solidFill>
                          <a:latin typeface="+mj-lt"/>
                          <a:ea typeface="華康中特圓體" pitchFamily="1" charset="-120"/>
                          <a:sym typeface="Times New Roman" panose="02020603050405020304" pitchFamily="18" charset="0"/>
                        </a:rPr>
                        <a:t>2011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207CE"/>
                          </a:solidFill>
                          <a:latin typeface="DFHuaZong Std W5" pitchFamily="34" charset="-120"/>
                          <a:ea typeface="DFHuaZong Std W5" pitchFamily="34" charset="-120"/>
                          <a:sym typeface="Times New Roman" panose="02020603050405020304" pitchFamily="18" charset="0"/>
                        </a:rPr>
                        <a:t>Batticaloa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10795" y="2362200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rgbClr val="00808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08080"/>
                          </a:solidFill>
                          <a:latin typeface="+mj-lt"/>
                          <a:ea typeface="華康中特圓體" pitchFamily="1" charset="-120"/>
                          <a:sym typeface="Times New Roman" panose="02020603050405020304" pitchFamily="18" charset="0"/>
                        </a:rPr>
                        <a:t>2012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08080"/>
                          </a:solidFill>
                          <a:latin typeface="DFHuaZong Std W5" pitchFamily="34" charset="-120"/>
                          <a:ea typeface="DFHuaZong Std W5" pitchFamily="34" charset="-120"/>
                          <a:sym typeface="Times New Roman" panose="02020603050405020304" pitchFamily="18" charset="0"/>
                        </a:rPr>
                        <a:t>Jaffna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10795" y="2682240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rgbClr val="00808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08080"/>
                          </a:solidFill>
                          <a:latin typeface="+mj-lt"/>
                          <a:ea typeface="華康中特圓體" pitchFamily="1" charset="-120"/>
                          <a:sym typeface="Times New Roman" panose="02020603050405020304" pitchFamily="18" charset="0"/>
                        </a:rPr>
                        <a:t>2012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08080"/>
                          </a:solidFill>
                          <a:latin typeface="DFHuaZong Std W5" pitchFamily="34" charset="-120"/>
                          <a:ea typeface="DFHuaZong Std W5" pitchFamily="34" charset="-120"/>
                          <a:sym typeface="Times New Roman" panose="02020603050405020304" pitchFamily="18" charset="0"/>
                        </a:rPr>
                        <a:t>NuwaraEliya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21092" y="2987040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rgbClr val="00808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08080"/>
                          </a:solidFill>
                          <a:latin typeface="+mj-lt"/>
                          <a:ea typeface="華康中特圓體" pitchFamily="1" charset="-120"/>
                          <a:sym typeface="Times New Roman" panose="02020603050405020304" pitchFamily="18" charset="0"/>
                        </a:rPr>
                        <a:t>2012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08080"/>
                          </a:solidFill>
                          <a:latin typeface="DFHuaZong Std W5" pitchFamily="34" charset="-120"/>
                          <a:ea typeface="DFHuaZong Std W5" pitchFamily="34" charset="-120"/>
                          <a:sym typeface="Times New Roman" panose="02020603050405020304" pitchFamily="18" charset="0"/>
                        </a:rPr>
                        <a:t>Kurunegala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41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10795" y="3368040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rgbClr val="0207CE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207CE"/>
                          </a:solidFill>
                          <a:latin typeface="+mj-lt"/>
                          <a:ea typeface="華康中特圓體" pitchFamily="1" charset="-12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2014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err="1" smtClean="0">
                          <a:solidFill>
                            <a:srgbClr val="0207CE"/>
                          </a:solidFill>
                          <a:latin typeface="DFHuaZong Std W5" pitchFamily="34" charset="-120"/>
                          <a:ea typeface="DFHuaZong Std W5" pitchFamily="34" charset="-12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Wattala</a:t>
                      </a:r>
                      <a:endParaRPr lang="en-US" altLang="zh-TW" sz="1600" b="1" dirty="0">
                        <a:solidFill>
                          <a:srgbClr val="0207CE"/>
                        </a:solidFill>
                        <a:latin typeface="DFHuaZong Std W5" pitchFamily="34" charset="-120"/>
                        <a:ea typeface="DFHuaZong Std W5" pitchFamily="34" charset="-120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10795" y="3756167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j-lt"/>
                          <a:ea typeface="華康中特圓體" pitchFamily="1" charset="-12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2015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DFHuaZong Std W5" pitchFamily="34" charset="-120"/>
                          <a:ea typeface="DFHuaZong Std W5" pitchFamily="34" charset="-12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Mannar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10795" y="4081392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j-lt"/>
                          <a:ea typeface="華康中特圓體" pitchFamily="1" charset="-12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2015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DFHuaZong Std W5" pitchFamily="34" charset="-120"/>
                          <a:ea typeface="DFHuaZong Std W5" pitchFamily="34" charset="-12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Kekirawa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10795" y="4386192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j-lt"/>
                          <a:ea typeface="華康中特圓體" pitchFamily="1" charset="-12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2015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DFHuaZong Std W5" pitchFamily="34" charset="-120"/>
                          <a:ea typeface="DFHuaZong Std W5" pitchFamily="34" charset="-12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Panadura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10795" y="4767192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rgbClr val="0207CE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rgbClr val="0207CE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0207CE"/>
                          </a:solidFill>
                          <a:latin typeface="DFHuaZong Std W5" pitchFamily="34" charset="-120"/>
                          <a:ea typeface="DFHuaZong Std W5" pitchFamily="34" charset="-120"/>
                        </a:rPr>
                        <a:t>Trincomalee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10795" y="5148192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6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600" dirty="0">
                          <a:solidFill>
                            <a:srgbClr val="FF0000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DFHuaZong Std W5" pitchFamily="34" charset="-120"/>
                          <a:ea typeface="DFHuaZong Std W5" pitchFamily="34" charset="-120"/>
                        </a:rPr>
                        <a:t>Vavuniya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10795" y="5452992"/>
          <a:ext cx="45895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600" dirty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j-lt"/>
                          <a:ea typeface="華康儷圓 Std W7" panose="02000700000000000000" charset="-120"/>
                          <a:sym typeface="微軟正黑體" panose="020B0604030504040204" charset="-120"/>
                        </a:rPr>
                        <a:t>2017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+mj-lt"/>
                        <a:ea typeface="華康儷圓 Std W7" panose="02000700000000000000" charset="-120"/>
                        <a:sym typeface="微軟正黑體" panose="020B060403050404020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DFHuaZong Std W5" pitchFamily="34" charset="-120"/>
                          <a:ea typeface="DFHuaZong Std W5" pitchFamily="34" charset="-120"/>
                          <a:sym typeface="微軟正黑體" panose="020B0604030504040204" charset="-120"/>
                        </a:rPr>
                        <a:t>Moratuwa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DFHuaZong Std W5" pitchFamily="34" charset="-120"/>
                        <a:ea typeface="DFHuaZong Std W5" pitchFamily="34" charset="-120"/>
                        <a:sym typeface="微軟正黑體" panose="020B060403050404020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10794" y="5833992"/>
          <a:ext cx="45832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1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31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600" dirty="0" smtClean="0">
                          <a:solidFill>
                            <a:srgbClr val="00B0F0"/>
                          </a:solidFill>
                        </a:rPr>
                        <a:t>15</a:t>
                      </a:r>
                      <a:endParaRPr lang="zh-TW" alt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 smtClean="0">
                          <a:solidFill>
                            <a:srgbClr val="00B0F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  <a:sym typeface="微軟正黑體" panose="020B0604030504040204" charset="-120"/>
                        </a:rPr>
                        <a:t>2018</a:t>
                      </a:r>
                      <a:endParaRPr lang="zh-TW" altLang="en-US" sz="1400" b="1" dirty="0">
                        <a:solidFill>
                          <a:srgbClr val="00B0F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  <a:sym typeface="微軟正黑體" panose="020B060403050404020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00B0F0"/>
                          </a:solidFill>
                          <a:latin typeface="DFHuaZong Std W5" pitchFamily="34" charset="-120"/>
                          <a:ea typeface="DFHuaZong Std W5" pitchFamily="34" charset="-120"/>
                        </a:rPr>
                        <a:t>Gampaha</a:t>
                      </a:r>
                      <a:endParaRPr lang="zh-TW" altLang="en-US" sz="1600" b="1" dirty="0">
                        <a:solidFill>
                          <a:srgbClr val="00B0F0"/>
                        </a:solidFill>
                        <a:latin typeface="DFHuaZong Std W5" pitchFamily="34" charset="-120"/>
                        <a:ea typeface="DFHuaZong Std W5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22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58266"/>
              </p:ext>
            </p:extLst>
          </p:nvPr>
        </p:nvGraphicFramePr>
        <p:xfrm>
          <a:off x="1936" y="6492240"/>
          <a:ext cx="457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9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  <a:latin typeface="DFHuaZong Std W5" pitchFamily="34" charset="-120"/>
                          <a:ea typeface="DFHuaZong Std W5" pitchFamily="34" charset="-120"/>
                          <a:sym typeface="微軟正黑體" panose="020B0604030504040204" charset="-120"/>
                        </a:rPr>
                        <a:t>Sum (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DFHuaZong Std W5" pitchFamily="34" charset="-120"/>
                          <a:ea typeface="DFHuaZong Std W5" pitchFamily="34" charset="-120"/>
                          <a:sym typeface="微軟正黑體" panose="020B0604030504040204" charset="-120"/>
                        </a:rPr>
                        <a:t>合計</a:t>
                      </a: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  <a:latin typeface="DFHuaZong Std W5" pitchFamily="34" charset="-120"/>
                          <a:ea typeface="DFHuaZong Std W5" pitchFamily="34" charset="-120"/>
                          <a:sym typeface="微軟正黑體" panose="020B0604030504040204" charset="-120"/>
                        </a:rPr>
                        <a:t>)</a:t>
                      </a:r>
                      <a:endParaRPr lang="zh-TW" altLang="en-US" sz="2000" b="1" dirty="0" smtClean="0">
                        <a:solidFill>
                          <a:srgbClr val="FF0000"/>
                        </a:solidFill>
                        <a:latin typeface="DFHuaZong Std W5" pitchFamily="34" charset="-120"/>
                        <a:ea typeface="DFHuaZong Std W5" pitchFamily="34" charset="-120"/>
                        <a:sym typeface="微軟正黑體" panose="020B060403050404020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267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6679" y="6214992"/>
          <a:ext cx="45832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1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31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TW" sz="1600" i="1" dirty="0" smtClean="0">
                          <a:solidFill>
                            <a:srgbClr val="00B0F0"/>
                          </a:solidFill>
                        </a:rPr>
                        <a:t>16</a:t>
                      </a:r>
                      <a:endParaRPr lang="zh-TW" altLang="en-US" sz="160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1" dirty="0" smtClean="0">
                          <a:solidFill>
                            <a:srgbClr val="00B0F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  <a:sym typeface="微軟正黑體" panose="020B0604030504040204" charset="-120"/>
                        </a:rPr>
                        <a:t>2018</a:t>
                      </a:r>
                      <a:endParaRPr lang="zh-TW" altLang="en-US" sz="1400" b="1" i="1" dirty="0">
                        <a:solidFill>
                          <a:srgbClr val="00B0F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  <a:sym typeface="微軟正黑體" panose="020B060403050404020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i="1" dirty="0" err="1" smtClean="0">
                          <a:solidFill>
                            <a:srgbClr val="00B0F0"/>
                          </a:solidFill>
                          <a:latin typeface="DFHuaZong Std W5" pitchFamily="34" charset="-120"/>
                          <a:ea typeface="DFHuaZong Std W5" pitchFamily="34" charset="-120"/>
                        </a:rPr>
                        <a:t>Kilinochchi</a:t>
                      </a:r>
                      <a:endParaRPr lang="zh-TW" altLang="en-US" sz="1600" b="1" i="1" dirty="0">
                        <a:solidFill>
                          <a:srgbClr val="00B0F0"/>
                        </a:solidFill>
                        <a:latin typeface="DFHuaZong Std W5" pitchFamily="34" charset="-120"/>
                        <a:ea typeface="DFHuaZong Std W5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F0"/>
                          </a:solidFill>
                        </a:rPr>
                        <a:t>18</a:t>
                      </a:r>
                      <a:endParaRPr lang="en-US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6629400" y="1304924"/>
            <a:ext cx="64134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ldLvl="0" animBg="1" autoUpdateAnimBg="0"/>
      <p:bldP spid="11" grpId="0" bldLvl="0" animBg="1" autoUpdateAnimBg="0"/>
      <p:bldP spid="14" grpId="0" bldLvl="0" animBg="1" autoUpdateAnimBg="0"/>
      <p:bldP spid="16" grpId="0" bldLvl="0" animBg="1" autoUpdateAnimBg="0"/>
      <p:bldP spid="21" grpId="0" bldLvl="0" animBg="1" autoUpdateAnimBg="0"/>
      <p:bldP spid="25" grpId="0" bldLvl="0" animBg="1" autoUpdateAnimBg="0"/>
      <p:bldP spid="26" grpId="0" bldLvl="0" animBg="1" autoUpdateAnimBg="0"/>
      <p:bldP spid="27" grpId="0" bldLvl="0" animBg="1" autoUpdateAnimBg="0"/>
      <p:bldP spid="28" grpId="0" bldLvl="0" animBg="1" autoUpdateAnimBg="0"/>
      <p:bldP spid="29" grpId="0" bldLvl="0" animBg="1" autoUpdateAnimBg="0"/>
      <p:bldP spid="30" grpId="0" bldLvl="0" animBg="1" autoUpdateAnimBg="0"/>
      <p:bldP spid="3" grpId="0" bldLvl="0" animBg="1" autoUpdateAnimBg="0"/>
      <p:bldP spid="7" grpId="0" bldLvl="0" animBg="1" autoUpdateAnimBg="0"/>
      <p:bldP spid="18" grpId="0" bldLvl="0" animBg="1" autoUpdateAnimBg="0"/>
      <p:bldP spid="19" grpId="0" bldLvl="0" animBg="1" autoUpdateAnimBg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FE555F-E565-4A77-9DA4-0F866FE23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/>
          </a:p>
          <a:p>
            <a:pPr marL="0" indent="0" algn="ctr">
              <a:buNone/>
            </a:pPr>
            <a:r>
              <a:rPr lang="en-US" altLang="zh-TW" sz="6000" b="1" dirty="0" smtClean="0">
                <a:latin typeface="DFGuYin Std W5" pitchFamily="66" charset="-120"/>
                <a:ea typeface="DFGuYin Std W5" pitchFamily="66" charset="-120"/>
              </a:rPr>
              <a:t>Goal-Prayer                          </a:t>
            </a:r>
          </a:p>
          <a:p>
            <a:pPr marL="0" indent="0" algn="ctr">
              <a:buNone/>
            </a:pPr>
            <a:endParaRPr lang="en-US" altLang="zh-TW" sz="6000" b="1" dirty="0" smtClean="0">
              <a:latin typeface="DFGuYin Std W5" pitchFamily="66" charset="-120"/>
              <a:ea typeface="DFGuYin Std W5" pitchFamily="66" charset="-120"/>
            </a:endParaRPr>
          </a:p>
          <a:p>
            <a:pPr marL="0" indent="0" algn="ctr">
              <a:buNone/>
            </a:pPr>
            <a:r>
              <a:rPr lang="zh-TW" altLang="en-US" sz="5400" b="1" dirty="0" smtClean="0">
                <a:latin typeface="DFKanTingLiu Std W9" pitchFamily="66" charset="-120"/>
                <a:ea typeface="DFKanTingLiu Std W9" pitchFamily="66" charset="-120"/>
              </a:rPr>
              <a:t>目標</a:t>
            </a:r>
            <a:r>
              <a:rPr lang="en-US" altLang="zh-TW" sz="5400" b="1" dirty="0" smtClean="0">
                <a:latin typeface="DFKanTingLiu Std W9" pitchFamily="66" charset="-120"/>
                <a:ea typeface="DFKanTingLiu Std W9" pitchFamily="66" charset="-120"/>
              </a:rPr>
              <a:t>-</a:t>
            </a:r>
            <a:r>
              <a:rPr lang="zh-TW" altLang="en-US" sz="5400" b="1" dirty="0">
                <a:latin typeface="DFKanTingLiu Std W9" pitchFamily="66" charset="-120"/>
                <a:ea typeface="DFKanTingLiu Std W9" pitchFamily="66" charset="-120"/>
              </a:rPr>
              <a:t>代禱 </a:t>
            </a:r>
            <a:endParaRPr lang="en-US" sz="5400" b="1" dirty="0">
              <a:latin typeface="DFKanTingLiu Std W9" pitchFamily="66" charset="-120"/>
              <a:ea typeface="DFKanTingLiu Std W9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2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993041"/>
          </a:xfrm>
          <a:effectLst>
            <a:softEdge rad="1270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 Unicode MS" panose="020B0604020202020204" pitchFamily="34" charset="-120"/>
              </a:rPr>
              <a:t>By End of 2020-Goal</a:t>
            </a:r>
            <a:endParaRPr lang="zh-TW" altLang="en-US" sz="4800" b="1" dirty="0">
              <a:solidFill>
                <a:srgbClr val="FFFF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  <a:cs typeface="Arial Unicode MS" panose="020B060402020202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717847"/>
              </p:ext>
            </p:extLst>
          </p:nvPr>
        </p:nvGraphicFramePr>
        <p:xfrm>
          <a:off x="-1" y="993042"/>
          <a:ext cx="9143999" cy="586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96">
                  <a:extLst>
                    <a:ext uri="{9D8B030D-6E8A-4147-A177-3AD203B41FA5}">
                      <a16:colId xmlns="" xmlns:a16="http://schemas.microsoft.com/office/drawing/2014/main" val="199580806"/>
                    </a:ext>
                  </a:extLst>
                </a:gridCol>
                <a:gridCol w="8605503">
                  <a:extLst>
                    <a:ext uri="{9D8B030D-6E8A-4147-A177-3AD203B41FA5}">
                      <a16:colId xmlns="" xmlns:a16="http://schemas.microsoft.com/office/drawing/2014/main" val="269697041"/>
                    </a:ext>
                  </a:extLst>
                </a:gridCol>
              </a:tblGrid>
              <a:tr h="9881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</a:t>
                      </a:r>
                      <a:endParaRPr lang="zh-TW" altLang="en-US" sz="3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kern="1200" dirty="0" smtClean="0">
                          <a:solidFill>
                            <a:srgbClr val="0000FF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Colombo:</a:t>
                      </a:r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100</a:t>
                      </a:r>
                      <a:r>
                        <a:rPr lang="en-US" altLang="zh-TW" sz="3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 saints joining </a:t>
                      </a:r>
                      <a:r>
                        <a:rPr lang="en-US" altLang="zh-TW" sz="36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the LTM.</a:t>
                      </a:r>
                      <a:endParaRPr lang="zh-TW" altLang="en-US" sz="3600" b="1" dirty="0" smtClean="0">
                        <a:solidFill>
                          <a:srgbClr val="0000FF"/>
                        </a:solidFill>
                        <a:latin typeface="Apple Braille" charset="0"/>
                        <a:ea typeface="Apple Braille" charset="0"/>
                        <a:cs typeface="Apple Braille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9204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endParaRPr lang="zh-TW" altLang="en-US" sz="3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100</a:t>
                      </a:r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 Parents-Children</a:t>
                      </a:r>
                      <a:r>
                        <a:rPr lang="en-US" altLang="zh-TW" sz="3600" b="1" baseline="0" dirty="0" smtClean="0">
                          <a:solidFill>
                            <a:srgbClr val="0000FF"/>
                          </a:solidFill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 Vital Groups.</a:t>
                      </a:r>
                      <a:endParaRPr lang="zh-TW" altLang="en-US" sz="3600" b="1" dirty="0" smtClean="0">
                        <a:solidFill>
                          <a:srgbClr val="0000FF"/>
                        </a:solidFill>
                        <a:latin typeface="Apple Braille" charset="0"/>
                        <a:ea typeface="Apple Braille" charset="0"/>
                        <a:cs typeface="Apple Braille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230776978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3</a:t>
                      </a:r>
                      <a:endParaRPr lang="zh-TW" altLang="en-US" sz="3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100</a:t>
                      </a:r>
                      <a:r>
                        <a:rPr lang="en-US" altLang="zh-TW" sz="3600" b="1" kern="1200" dirty="0" smtClean="0">
                          <a:solidFill>
                            <a:srgbClr val="0000FF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 Campus</a:t>
                      </a:r>
                      <a:r>
                        <a:rPr lang="en-US" altLang="zh-TW" sz="36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 Students joining the LTM.</a:t>
                      </a:r>
                      <a:endParaRPr lang="zh-TW" altLang="en-US" sz="3600" b="1" dirty="0" smtClean="0">
                        <a:solidFill>
                          <a:srgbClr val="0000FF"/>
                        </a:solidFill>
                        <a:latin typeface="Apple Braille" charset="0"/>
                        <a:ea typeface="Apple Braille" charset="0"/>
                        <a:cs typeface="Apple Braille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4</a:t>
                      </a:r>
                      <a:endParaRPr lang="zh-TW" altLang="en-US" sz="3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kern="1200" dirty="0" smtClean="0">
                          <a:solidFill>
                            <a:srgbClr val="0000FF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 </a:t>
                      </a:r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25 </a:t>
                      </a:r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Local Churches.</a:t>
                      </a:r>
                      <a:endParaRPr lang="zh-TW" altLang="en-US" sz="3600" b="1" dirty="0" smtClean="0">
                        <a:solidFill>
                          <a:srgbClr val="0000FF"/>
                        </a:solidFill>
                        <a:latin typeface="Apple Braille" charset="0"/>
                        <a:ea typeface="Apple Braille" charset="0"/>
                        <a:cs typeface="Apple Braille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5</a:t>
                      </a:r>
                      <a:endParaRPr lang="zh-TW" altLang="en-US" sz="3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100" b="1" kern="1200" dirty="0" smtClean="0">
                          <a:solidFill>
                            <a:srgbClr val="FF0000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New Testament</a:t>
                      </a:r>
                      <a:r>
                        <a:rPr lang="en-US" altLang="zh-TW" sz="31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 Recovery Version </a:t>
                      </a:r>
                      <a:r>
                        <a:rPr lang="en-US" altLang="zh-TW" sz="3100" b="1" kern="1200" dirty="0" smtClean="0">
                          <a:solidFill>
                            <a:srgbClr val="0000FF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in</a:t>
                      </a:r>
                      <a:r>
                        <a:rPr lang="en-US" altLang="zh-TW" sz="3100" b="1" i="0" kern="1200" baseline="0" dirty="0" smtClean="0">
                          <a:solidFill>
                            <a:srgbClr val="0000FF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 </a:t>
                      </a:r>
                      <a:r>
                        <a:rPr lang="en-US" altLang="zh-TW" sz="3100" b="1" kern="1200" dirty="0" smtClean="0">
                          <a:solidFill>
                            <a:srgbClr val="0000FF"/>
                          </a:solidFill>
                          <a:effectLst/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Sinhala.</a:t>
                      </a:r>
                      <a:endParaRPr lang="zh-TW" altLang="en-US" sz="3100" b="1" dirty="0" smtClean="0">
                        <a:solidFill>
                          <a:srgbClr val="0000FF"/>
                        </a:solidFill>
                        <a:latin typeface="Apple Braille" charset="0"/>
                        <a:ea typeface="Apple Braille" charset="0"/>
                        <a:cs typeface="Apple Braille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6</a:t>
                      </a:r>
                      <a:endParaRPr lang="zh-TW" altLang="en-US" sz="3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Purchasing Land and Building 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Apple Braille" charset="0"/>
                          <a:ea typeface="Apple Braille" charset="0"/>
                          <a:cs typeface="Apple Braille" charset="0"/>
                        </a:rPr>
                        <a:t>the Training Center.</a:t>
                      </a:r>
                      <a:endParaRPr lang="zh-TW" altLang="en-US" sz="2800" b="1" dirty="0" smtClean="0">
                        <a:solidFill>
                          <a:srgbClr val="FF0000"/>
                        </a:solidFill>
                        <a:latin typeface="Apple Braille" charset="0"/>
                        <a:ea typeface="Apple Braille" charset="0"/>
                        <a:cs typeface="Apple Braille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marL="363855" indent="-274955">
              <a:lnSpc>
                <a:spcPts val="4000"/>
              </a:lnSpc>
            </a:pPr>
            <a:r>
              <a:rPr lang="en-US" altLang="zh-TW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Times New Roman" panose="02020603050405020304" pitchFamily="18" charset="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Times New Roman" panose="02020603050405020304" pitchFamily="18" charset="0"/>
              </a:rPr>
            </a:br>
            <a:endParaRPr lang="zh-TW" altLang="en-US" b="1" dirty="0">
              <a:latin typeface="華康儷圓 Std W7" panose="02000700000000000000" charset="-120"/>
              <a:ea typeface="華康儷圓 Std W7" panose="02000700000000000000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954876"/>
              </p:ext>
            </p:extLst>
          </p:nvPr>
        </p:nvGraphicFramePr>
        <p:xfrm>
          <a:off x="-2" y="942942"/>
          <a:ext cx="9144002" cy="591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8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63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華康儷圓 Std W7" panose="02000700000000000000" charset="-120"/>
                          <a:ea typeface="華康儷圓 Std W7" panose="02000700000000000000" charset="-120"/>
                        </a:rPr>
                        <a:t>NO</a:t>
                      </a:r>
                      <a:endParaRPr lang="zh-TW" altLang="en-US" sz="1800" dirty="0" smtClean="0">
                        <a:latin typeface="華康儷圓 Std W7" panose="02000700000000000000" charset="-120"/>
                        <a:ea typeface="華康儷圓 Std W7" panose="02000700000000000000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儷圓 Std W7" panose="02000700000000000000" charset="-120"/>
                          <a:ea typeface="華康儷圓 Std W7" panose="02000700000000000000" charset="-120"/>
                        </a:rPr>
                        <a:t>Item</a:t>
                      </a:r>
                      <a:endParaRPr lang="zh-TW" altLang="en-US" sz="2800" dirty="0" smtClean="0">
                        <a:latin typeface="華康儷圓 Std W7" panose="02000700000000000000" charset="-120"/>
                        <a:ea typeface="華康儷圓 Std W7" panose="02000700000000000000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02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520"/>
                        </a:lnSpc>
                      </a:pP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Releasing</a:t>
                      </a:r>
                      <a:r>
                        <a:rPr lang="en-US" altLang="zh-TW" sz="2800" b="1" baseline="0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 </a:t>
                      </a:r>
                      <a:r>
                        <a:rPr lang="en-US" altLang="zh-TW" sz="2800" b="1" baseline="0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S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ons of</a:t>
                      </a:r>
                      <a:r>
                        <a:rPr lang="en-US" altLang="zh-TW" sz="2800" b="1" baseline="0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 P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eace/Families 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of the Seekers.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Athelas" charset="0"/>
                        <a:ea typeface="Athelas" charset="0"/>
                        <a:cs typeface="Athela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5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Shepherding 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New </a:t>
                      </a:r>
                      <a:r>
                        <a:rPr lang="en-US" altLang="zh-TW" sz="2800" b="1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Ones </a:t>
                      </a:r>
                      <a:r>
                        <a:rPr lang="en-US" altLang="zh-TW" sz="2800" b="1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using </a:t>
                      </a:r>
                      <a:r>
                        <a:rPr lang="en-US" altLang="zh-CN" sz="2800" b="1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Shepherding</a:t>
                      </a:r>
                      <a:r>
                        <a:rPr lang="zh-CN" altLang="en-US" sz="28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 </a:t>
                      </a:r>
                      <a:r>
                        <a:rPr lang="en-US" altLang="zh-CN" sz="28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Materials.</a:t>
                      </a:r>
                      <a:endParaRPr lang="en-US" altLang="zh-TW" sz="2800" b="1" dirty="0" smtClean="0">
                        <a:solidFill>
                          <a:srgbClr val="0000FF"/>
                        </a:solidFill>
                        <a:latin typeface="Athelas" charset="0"/>
                        <a:ea typeface="Athelas" charset="0"/>
                        <a:cs typeface="Athela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02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  <a:sym typeface="Times New Roman" panose="02020603050405020304" pitchFamily="18" charset="0"/>
                        </a:rPr>
                        <a:t>Propagating </a:t>
                      </a:r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  <a:sym typeface="Times New Roman" panose="02020603050405020304" pitchFamily="18" charset="0"/>
                        </a:rPr>
                        <a:t>Colombo</a:t>
                      </a:r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  <a:sym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02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Gaining</a:t>
                      </a:r>
                      <a:r>
                        <a:rPr lang="en-US" altLang="zh-TW" sz="3200" b="1" baseline="0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 parents by </a:t>
                      </a:r>
                      <a:r>
                        <a:rPr lang="en-US" altLang="zh-TW" sz="3200" b="1" baseline="0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C</a:t>
                      </a:r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hildren Vital Groups.</a:t>
                      </a:r>
                      <a:endParaRPr lang="en-US" altLang="zh-TW" sz="3200" b="1" dirty="0" smtClean="0">
                        <a:solidFill>
                          <a:srgbClr val="0000FF"/>
                        </a:solidFill>
                        <a:latin typeface="Athelas" charset="0"/>
                        <a:ea typeface="Athelas" charset="0"/>
                        <a:cs typeface="Athela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37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3200" b="1" baseline="0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  <a:sym typeface="Times New Roman" panose="02020603050405020304" pitchFamily="18" charset="0"/>
                        </a:rPr>
                        <a:t>Attending the full-time training in Batam of </a:t>
                      </a:r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  <a:sym typeface="Times New Roman" panose="02020603050405020304" pitchFamily="18" charset="0"/>
                        </a:rPr>
                        <a:t>Six Young people</a:t>
                      </a:r>
                      <a:r>
                        <a:rPr lang="en-US" altLang="zh-TW" sz="3200" b="1" baseline="0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  <a:sym typeface="Times New Roman" panose="02020603050405020304" pitchFamily="18" charset="0"/>
                        </a:rPr>
                        <a:t>  </a:t>
                      </a:r>
                      <a:r>
                        <a:rPr lang="en-US" altLang="zh-TW" sz="3200" b="1" baseline="0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  <a:sym typeface="Times New Roman" panose="02020603050405020304" pitchFamily="18" charset="0"/>
                        </a:rPr>
                        <a:t>in 2019.</a:t>
                      </a:r>
                      <a:endParaRPr lang="en-US" altLang="zh-TW" sz="3200" b="1" dirty="0" smtClean="0">
                        <a:solidFill>
                          <a:srgbClr val="0000FF"/>
                        </a:solidFill>
                        <a:latin typeface="Athelas" charset="0"/>
                        <a:ea typeface="Athelas" charset="0"/>
                        <a:cs typeface="Athelas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02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30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Translating </a:t>
                      </a:r>
                      <a:r>
                        <a:rPr lang="en-US" altLang="zh-TW" sz="3000" b="1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NT Recovery Version in Sinhala</a:t>
                      </a:r>
                      <a:r>
                        <a:rPr lang="en-US" altLang="zh-TW" sz="30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80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27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Purchasing Land and Building </a:t>
                      </a:r>
                      <a:r>
                        <a:rPr lang="en-US" altLang="zh-TW" sz="2700" b="1" dirty="0" smtClean="0">
                          <a:solidFill>
                            <a:srgbClr val="FF0000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the Training Center</a:t>
                      </a:r>
                      <a:r>
                        <a:rPr lang="en-US" altLang="zh-TW" sz="2700" b="1" dirty="0" smtClean="0">
                          <a:solidFill>
                            <a:srgbClr val="0000FF"/>
                          </a:solidFill>
                          <a:latin typeface="Athelas" charset="0"/>
                          <a:ea typeface="Athelas" charset="0"/>
                          <a:cs typeface="Athelas" charset="0"/>
                        </a:rPr>
                        <a:t>.</a:t>
                      </a:r>
                      <a:endParaRPr lang="en-US" altLang="zh-TW" sz="2700" b="1" dirty="0" smtClean="0">
                        <a:solidFill>
                          <a:srgbClr val="0000FF"/>
                        </a:solidFill>
                        <a:latin typeface="Athelas" charset="0"/>
                        <a:ea typeface="Athelas" charset="0"/>
                        <a:cs typeface="Athelas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0" y="-14270"/>
            <a:ext cx="9143999" cy="928670"/>
          </a:xfrm>
          <a:prstGeom prst="rect">
            <a:avLst/>
          </a:prstGeom>
          <a:effectLst>
            <a:softEdge rad="1270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TW" sz="5400" b="1" dirty="0" smtClean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 Unicode MS" panose="020B0604020202020204" pitchFamily="34" charset="-120"/>
              </a:rPr>
              <a:t>Prayer</a:t>
            </a:r>
            <a:endParaRPr lang="zh-TW" altLang="en-US" sz="5400" b="1" dirty="0">
              <a:solidFill>
                <a:srgbClr val="FFFF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02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2938883"/>
              </p:ext>
            </p:extLst>
          </p:nvPr>
        </p:nvGraphicFramePr>
        <p:xfrm>
          <a:off x="0" y="33338"/>
          <a:ext cx="9144000" cy="7034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9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17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1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106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3244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latin typeface="Adobe Garamond Pro Bold" pitchFamily="18" charset="0"/>
                        </a:rPr>
                        <a:t>Statistics/Goal </a:t>
                      </a:r>
                      <a:r>
                        <a:rPr lang="en-US" altLang="zh-TW" sz="4400" b="1" dirty="0" smtClean="0"/>
                        <a:t> </a:t>
                      </a:r>
                      <a:r>
                        <a:rPr lang="zh-TW" altLang="en-US" sz="4800" b="1" dirty="0">
                          <a:latin typeface="DFLiYuan Std W7" pitchFamily="50" charset="-120"/>
                          <a:ea typeface="DFLiYuan Std W7" pitchFamily="50" charset="-120"/>
                        </a:rPr>
                        <a:t>現況統</a:t>
                      </a:r>
                      <a:r>
                        <a:rPr lang="zh-TW" altLang="en-US" sz="4800" b="1" dirty="0" smtClean="0">
                          <a:latin typeface="DFLiYuan Std W7" pitchFamily="50" charset="-120"/>
                          <a:ea typeface="DFLiYuan Std W7" pitchFamily="50" charset="-120"/>
                        </a:rPr>
                        <a:t>計與目標</a:t>
                      </a:r>
                      <a:endParaRPr lang="zh-TW" altLang="en-US" sz="4800" b="1" dirty="0">
                        <a:latin typeface="DFLiYuan Std W7" pitchFamily="50" charset="-120"/>
                        <a:ea typeface="DFLiYuan Std W7" pitchFamily="50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4530">
                <a:tc rowSpan="2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6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Lord Day aver</a:t>
                      </a:r>
                      <a:r>
                        <a:rPr lang="en-US" altLang="zh-TW" sz="26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.</a:t>
                      </a:r>
                    </a:p>
                    <a:p>
                      <a:pPr algn="ctr"/>
                      <a:r>
                        <a:rPr lang="en-US" altLang="zh-TW" sz="26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</a:t>
                      </a:r>
                      <a:r>
                        <a:rPr lang="en-US" altLang="zh-TW" sz="26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Aug-Sep)</a:t>
                      </a:r>
                      <a:endParaRPr lang="zh-TW" altLang="en-US" sz="2600" b="1" dirty="0">
                        <a:solidFill>
                          <a:schemeClr val="tx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Churches No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800" b="1" i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Church Life</a:t>
                      </a:r>
                      <a:endParaRPr lang="zh-TW" altLang="en-US" sz="2800" b="1" i="0" dirty="0" smtClean="0">
                        <a:solidFill>
                          <a:schemeClr val="tx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3887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Adobe Garamond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No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Increase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4800" b="1" i="0" dirty="0">
                        <a:solidFill>
                          <a:srgbClr val="FF0000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rgbClr val="F4F1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26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latin typeface="Adobe Garamond Pro Bold" pitchFamily="18" charset="0"/>
                        </a:rPr>
                        <a:t>2014</a:t>
                      </a:r>
                      <a:endParaRPr lang="zh-TW" altLang="en-US" sz="4400" b="1" dirty="0"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latin typeface="Adobe Garamond Pro Bold" pitchFamily="18" charset="0"/>
                        </a:rPr>
                        <a:t>105</a:t>
                      </a:r>
                      <a:endParaRPr lang="zh-TW" altLang="en-US" sz="4400" b="1" dirty="0"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chemeClr val="tx1"/>
                          </a:solidFill>
                          <a:latin typeface="Adobe Garamond Pro Bold" pitchFamily="18" charset="0"/>
                        </a:rPr>
                        <a:t>0</a:t>
                      </a:r>
                      <a:endParaRPr lang="zh-TW" altLang="en-US" sz="4400" b="1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chemeClr val="tx1"/>
                          </a:solidFill>
                          <a:latin typeface="Adobe Garamond Pro Bold" pitchFamily="18" charset="0"/>
                        </a:rPr>
                        <a:t>8</a:t>
                      </a:r>
                      <a:endParaRPr lang="zh-TW" altLang="en-US" sz="4400" b="1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400" b="1" i="0" dirty="0">
                        <a:solidFill>
                          <a:srgbClr val="FF0000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26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latin typeface="Adobe Garamond Pro Bold" pitchFamily="18" charset="0"/>
                        </a:rPr>
                        <a:t>2015</a:t>
                      </a:r>
                      <a:endParaRPr lang="zh-TW" altLang="en-US" sz="4400" b="1" dirty="0"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latin typeface="Adobe Garamond Pro Bold" pitchFamily="18" charset="0"/>
                        </a:rPr>
                        <a:t>157</a:t>
                      </a:r>
                      <a:endParaRPr lang="zh-TW" altLang="en-US" sz="4400" b="1" dirty="0"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chemeClr val="tx1"/>
                          </a:solidFill>
                          <a:latin typeface="Adobe Garamond Pro Bold" pitchFamily="18" charset="0"/>
                        </a:rPr>
                        <a:t>+52</a:t>
                      </a:r>
                      <a:endParaRPr lang="zh-TW" altLang="en-US" sz="4400" b="1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chemeClr val="tx1"/>
                          </a:solidFill>
                          <a:latin typeface="Adobe Garamond Pro Bold" pitchFamily="18" charset="0"/>
                        </a:rPr>
                        <a:t>11</a:t>
                      </a:r>
                      <a:endParaRPr lang="zh-TW" altLang="en-US" sz="4400" b="1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i="0" dirty="0" smtClean="0">
                          <a:solidFill>
                            <a:schemeClr val="tx1"/>
                          </a:solidFill>
                          <a:latin typeface="Adobe Garamond Pro Bold" pitchFamily="18" charset="0"/>
                        </a:rPr>
                        <a:t>313</a:t>
                      </a:r>
                      <a:endParaRPr lang="zh-TW" altLang="en-US" sz="4400" b="1" i="0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26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latin typeface="Adobe Garamond Pro Bold" pitchFamily="18" charset="0"/>
                        </a:rPr>
                        <a:t>2016</a:t>
                      </a:r>
                      <a:endParaRPr lang="zh-TW" altLang="en-US" sz="4400" b="1" dirty="0"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latin typeface="Adobe Garamond Pro Bold" pitchFamily="18" charset="0"/>
                        </a:rPr>
                        <a:t>185</a:t>
                      </a:r>
                      <a:endParaRPr lang="zh-TW" altLang="en-US" sz="4400" b="1" dirty="0"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chemeClr val="tx1"/>
                          </a:solidFill>
                          <a:latin typeface="Adobe Garamond Pro Bold" pitchFamily="18" charset="0"/>
                        </a:rPr>
                        <a:t>+28</a:t>
                      </a:r>
                      <a:endParaRPr lang="zh-TW" altLang="en-US" sz="4400" b="1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chemeClr val="tx1"/>
                          </a:solidFill>
                          <a:latin typeface="Adobe Garamond Pro Bold" pitchFamily="18" charset="0"/>
                        </a:rPr>
                        <a:t>12</a:t>
                      </a:r>
                      <a:endParaRPr lang="zh-TW" altLang="en-US" sz="4400" b="1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i="0" dirty="0" smtClean="0">
                          <a:solidFill>
                            <a:schemeClr val="tx1"/>
                          </a:solidFill>
                          <a:latin typeface="Adobe Garamond Pro Bold" pitchFamily="18" charset="0"/>
                        </a:rPr>
                        <a:t>383</a:t>
                      </a:r>
                      <a:endParaRPr lang="zh-TW" altLang="en-US" sz="4400" b="1" i="0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26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latin typeface="Adobe Garamond Pro Bold" pitchFamily="18" charset="0"/>
                        </a:rPr>
                        <a:t>2017</a:t>
                      </a:r>
                      <a:endParaRPr lang="zh-TW" altLang="en-US" sz="4400" b="1" dirty="0"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latin typeface="Adobe Garamond Pro Bold" pitchFamily="18" charset="0"/>
                        </a:rPr>
                        <a:t>239</a:t>
                      </a:r>
                      <a:endParaRPr lang="zh-TW" altLang="en-US" sz="4400" b="1" dirty="0"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chemeClr val="tx1"/>
                          </a:solidFill>
                          <a:latin typeface="Adobe Garamond Pro Bold" pitchFamily="18" charset="0"/>
                        </a:rPr>
                        <a:t>+54</a:t>
                      </a:r>
                      <a:endParaRPr lang="zh-TW" altLang="en-US" sz="4400" b="1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chemeClr val="tx1"/>
                          </a:solidFill>
                          <a:latin typeface="Adobe Garamond Pro Bold" pitchFamily="18" charset="0"/>
                        </a:rPr>
                        <a:t>14</a:t>
                      </a:r>
                      <a:endParaRPr lang="zh-TW" altLang="en-US" sz="4400" b="1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i="0" dirty="0" smtClean="0">
                          <a:solidFill>
                            <a:schemeClr val="tx1"/>
                          </a:solidFill>
                          <a:latin typeface="Adobe Garamond Pro Bold" pitchFamily="18" charset="0"/>
                        </a:rPr>
                        <a:t>494</a:t>
                      </a:r>
                      <a:endParaRPr lang="zh-TW" altLang="en-US" sz="4400" b="1" i="0" dirty="0">
                        <a:solidFill>
                          <a:schemeClr val="tx1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126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rgbClr val="FF0000"/>
                          </a:solidFill>
                          <a:latin typeface="Adobe Garamond Pro Bold" pitchFamily="18" charset="0"/>
                        </a:rPr>
                        <a:t>2018</a:t>
                      </a:r>
                      <a:endParaRPr lang="zh-TW" altLang="en-US" sz="4400" b="1" dirty="0">
                        <a:solidFill>
                          <a:srgbClr val="FF0000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rgbClr val="FF0000"/>
                          </a:solidFill>
                          <a:latin typeface="Adobe Garamond Pro Bold" pitchFamily="18" charset="0"/>
                        </a:rPr>
                        <a:t>267</a:t>
                      </a:r>
                      <a:endParaRPr lang="zh-TW" altLang="en-US" sz="4400" b="1" dirty="0">
                        <a:solidFill>
                          <a:srgbClr val="FF0000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rgbClr val="FF0000"/>
                          </a:solidFill>
                          <a:latin typeface="Adobe Garamond Pro Bold" pitchFamily="18" charset="0"/>
                        </a:rPr>
                        <a:t>+28</a:t>
                      </a:r>
                      <a:endParaRPr lang="zh-TW" altLang="en-US" sz="4400" b="1" dirty="0">
                        <a:solidFill>
                          <a:srgbClr val="FF0000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b="1" dirty="0" smtClean="0">
                          <a:solidFill>
                            <a:srgbClr val="FF0000"/>
                          </a:solidFill>
                          <a:latin typeface="Adobe Garamond Pro Bold" pitchFamily="18" charset="0"/>
                        </a:rPr>
                        <a:t>16</a:t>
                      </a:r>
                      <a:endParaRPr lang="zh-TW" altLang="en-US" sz="4400" b="1" dirty="0">
                        <a:solidFill>
                          <a:srgbClr val="FF0000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400" b="1" i="0" dirty="0" smtClean="0">
                          <a:solidFill>
                            <a:srgbClr val="FF0000"/>
                          </a:solidFill>
                          <a:latin typeface="Adobe Garamond Pro Bold" pitchFamily="18" charset="0"/>
                        </a:rPr>
                        <a:t>528</a:t>
                      </a:r>
                      <a:endParaRPr lang="zh-TW" altLang="en-US" sz="4400" b="1" i="0" dirty="0">
                        <a:solidFill>
                          <a:srgbClr val="FF0000"/>
                        </a:solidFill>
                        <a:latin typeface="Adobe Garamond Pro Bold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4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500" y="287338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377711"/>
              </p:ext>
            </p:extLst>
          </p:nvPr>
        </p:nvGraphicFramePr>
        <p:xfrm>
          <a:off x="-12700" y="12700"/>
          <a:ext cx="9144000" cy="690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="" xmlns:a16="http://schemas.microsoft.com/office/drawing/2014/main" val="1054381679"/>
                    </a:ext>
                  </a:extLst>
                </a:gridCol>
                <a:gridCol w="931334">
                  <a:extLst>
                    <a:ext uri="{9D8B030D-6E8A-4147-A177-3AD203B41FA5}">
                      <a16:colId xmlns="" xmlns:a16="http://schemas.microsoft.com/office/drawing/2014/main" val="3029117142"/>
                    </a:ext>
                  </a:extLst>
                </a:gridCol>
                <a:gridCol w="1087966">
                  <a:extLst>
                    <a:ext uri="{9D8B030D-6E8A-4147-A177-3AD203B41FA5}">
                      <a16:colId xmlns="" xmlns:a16="http://schemas.microsoft.com/office/drawing/2014/main" val="47064217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76701756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1190430528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88594976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74185878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601662123"/>
                    </a:ext>
                  </a:extLst>
                </a:gridCol>
                <a:gridCol w="977900">
                  <a:extLst>
                    <a:ext uri="{9D8B030D-6E8A-4147-A177-3AD203B41FA5}">
                      <a16:colId xmlns="" xmlns:a16="http://schemas.microsoft.com/office/drawing/2014/main" val="621272650"/>
                    </a:ext>
                  </a:extLst>
                </a:gridCol>
              </a:tblGrid>
              <a:tr h="1143000">
                <a:tc gridSpan="9"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/>
                        <a:t>Statistics of </a:t>
                      </a:r>
                      <a:r>
                        <a:rPr lang="en-US" altLang="zh-TW" sz="4400" dirty="0" smtClean="0"/>
                        <a:t>God-ordained </a:t>
                      </a:r>
                      <a:r>
                        <a:rPr lang="en-US" altLang="zh-TW" sz="4400" dirty="0" smtClean="0"/>
                        <a:t>Way</a:t>
                      </a:r>
                      <a:endParaRPr lang="zh-TW" altLang="en-US" sz="4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610490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Church     </a:t>
                      </a:r>
                      <a:r>
                        <a:rPr lang="en-US" altLang="zh-TW" sz="2400" b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Lord’s </a:t>
                      </a:r>
                      <a:r>
                        <a:rPr lang="en-US" altLang="zh-TW" sz="2400" b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Table                         </a:t>
                      </a:r>
                      <a:endParaRPr lang="zh-TW" altLang="en-US" sz="2400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Colombo                 (48)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600" b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Kurunegala </a:t>
                      </a:r>
                      <a:r>
                        <a:rPr lang="en-US" altLang="zh-TW" sz="2800" b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(41)</a:t>
                      </a:r>
                      <a:endParaRPr lang="zh-TW" altLang="en-US" sz="2800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Jaffna                      (17)</a:t>
                      </a:r>
                      <a:endParaRPr lang="zh-TW" altLang="en-US" sz="2800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200" b="1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Killinochch</a:t>
                      </a:r>
                      <a:r>
                        <a:rPr lang="en-US" altLang="zh-TW" sz="2800" b="1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(18)</a:t>
                      </a:r>
                      <a:endParaRPr lang="zh-TW" altLang="en-US" sz="2800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331213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Gospel</a:t>
                      </a:r>
                      <a:endParaRPr lang="zh-TW" altLang="en-US" sz="2400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+mn-lt"/>
                          <a:ea typeface="Book Antiqua" charset="0"/>
                          <a:cs typeface="Book Antiqua" charset="0"/>
                        </a:rPr>
                        <a:t>14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+mn-lt"/>
                          <a:ea typeface="Book Antiqua" charset="0"/>
                          <a:cs typeface="Book Antiqua" charset="0"/>
                        </a:rPr>
                        <a:t>29%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8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20%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15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88%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676275" algn="l"/>
                        </a:tabLst>
                      </a:pPr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9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50%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6503116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Home </a:t>
                      </a:r>
                      <a:r>
                        <a:rPr lang="en-US" altLang="zh-TW" sz="2200" b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Meeting</a:t>
                      </a:r>
                      <a:endParaRPr lang="zh-TW" altLang="en-US" sz="2200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+mn-lt"/>
                          <a:ea typeface="Book Antiqua" charset="0"/>
                          <a:cs typeface="Book Antiqua" charset="0"/>
                        </a:rPr>
                        <a:t>25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+mn-lt"/>
                          <a:ea typeface="Book Antiqua" charset="0"/>
                          <a:cs typeface="Book Antiqua" charset="0"/>
                        </a:rPr>
                        <a:t>52%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12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29%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15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88%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7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39%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7915969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Small Group</a:t>
                      </a:r>
                      <a:endParaRPr lang="zh-TW" altLang="en-US" sz="2400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+mn-lt"/>
                          <a:ea typeface="Book Antiqua" charset="0"/>
                          <a:cs typeface="Book Antiqua" charset="0"/>
                        </a:rPr>
                        <a:t>55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+mn-lt"/>
                          <a:ea typeface="Book Antiqua" charset="0"/>
                          <a:cs typeface="Book Antiqua" charset="0"/>
                        </a:rPr>
                        <a:t>114%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42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102%</a:t>
                      </a:r>
                      <a:endParaRPr lang="zh-TW" altLang="en-US" sz="28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24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141%</a:t>
                      </a:r>
                      <a:endParaRPr lang="zh-TW" altLang="en-US" sz="28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20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111%</a:t>
                      </a:r>
                      <a:endParaRPr lang="zh-TW" altLang="en-US" sz="24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1652929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Prophesy%</a:t>
                      </a:r>
                      <a:endParaRPr lang="zh-TW" altLang="en-US" sz="2400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+mn-lt"/>
                          <a:ea typeface="Book Antiqua" charset="0"/>
                          <a:cs typeface="Book Antiqua" charset="0"/>
                        </a:rPr>
                        <a:t>40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+mn-lt"/>
                          <a:ea typeface="Book Antiqua" charset="0"/>
                          <a:cs typeface="Book Antiqua" charset="0"/>
                        </a:rPr>
                        <a:t>83%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35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85%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15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88%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12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lt"/>
                          <a:ea typeface="Book Antiqua" charset="0"/>
                          <a:cs typeface="Book Antiqua" charset="0"/>
                        </a:rPr>
                        <a:t>67%</a:t>
                      </a:r>
                      <a:endParaRPr lang="zh-TW" altLang="en-US" sz="3200" b="1" dirty="0">
                        <a:latin typeface="+mn-lt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6489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1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altLang="zh-TW" dirty="0" smtClean="0"/>
              <a:t> </a:t>
            </a:r>
            <a:r>
              <a:rPr lang="en-US" altLang="zh-TW" b="1" dirty="0" smtClean="0"/>
              <a:t>Colombo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City </a:t>
            </a:r>
            <a:r>
              <a:rPr lang="en-US" altLang="zh-CN" b="1" dirty="0" smtClean="0"/>
              <a:t>/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Colombo </a:t>
            </a:r>
            <a:r>
              <a:rPr lang="en-US" altLang="zh-CN" b="1" dirty="0" smtClean="0"/>
              <a:t>Region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65405"/>
              </p:ext>
            </p:extLst>
          </p:nvPr>
        </p:nvGraphicFramePr>
        <p:xfrm>
          <a:off x="0" y="762000"/>
          <a:ext cx="9144000" cy="6090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48">
                  <a:extLst>
                    <a:ext uri="{9D8B030D-6E8A-4147-A177-3AD203B41FA5}">
                      <a16:colId xmlns="" xmlns:a16="http://schemas.microsoft.com/office/drawing/2014/main" val="660943476"/>
                    </a:ext>
                  </a:extLst>
                </a:gridCol>
                <a:gridCol w="2684252">
                  <a:extLst>
                    <a:ext uri="{9D8B030D-6E8A-4147-A177-3AD203B41FA5}">
                      <a16:colId xmlns="" xmlns:a16="http://schemas.microsoft.com/office/drawing/2014/main" val="327576365"/>
                    </a:ext>
                  </a:extLst>
                </a:gridCol>
                <a:gridCol w="2146540">
                  <a:extLst>
                    <a:ext uri="{9D8B030D-6E8A-4147-A177-3AD203B41FA5}">
                      <a16:colId xmlns="" xmlns:a16="http://schemas.microsoft.com/office/drawing/2014/main" val="4054755193"/>
                    </a:ext>
                  </a:extLst>
                </a:gridCol>
                <a:gridCol w="2501660">
                  <a:extLst>
                    <a:ext uri="{9D8B030D-6E8A-4147-A177-3AD203B41FA5}">
                      <a16:colId xmlns="" xmlns:a16="http://schemas.microsoft.com/office/drawing/2014/main" val="440356797"/>
                    </a:ext>
                  </a:extLst>
                </a:gridCol>
              </a:tblGrid>
              <a:tr h="84816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Year</a:t>
                      </a:r>
                    </a:p>
                    <a:p>
                      <a:pPr algn="ctr"/>
                      <a:r>
                        <a:rPr lang="en-US" altLang="zh-TW" sz="2800" dirty="0" smtClean="0"/>
                        <a:t>(</a:t>
                      </a:r>
                      <a:r>
                        <a:rPr lang="zh-TW" altLang="en-US" sz="2800" dirty="0" smtClean="0"/>
                        <a:t>年</a:t>
                      </a:r>
                      <a:r>
                        <a:rPr lang="en-US" altLang="zh-TW" sz="2800" dirty="0" smtClean="0"/>
                        <a:t>)</a:t>
                      </a:r>
                      <a:endParaRPr lang="zh-TW" altLang="en-US" sz="2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3400" dirty="0" smtClean="0"/>
                        <a:t>Colombo City</a:t>
                      </a:r>
                    </a:p>
                    <a:p>
                      <a:pPr algn="ctr"/>
                      <a:r>
                        <a:rPr lang="en-US" altLang="zh-TW" sz="2800" dirty="0" smtClean="0"/>
                        <a:t>LD Ave.</a:t>
                      </a:r>
                      <a:r>
                        <a:rPr lang="en-US" altLang="zh-TW" sz="2800" baseline="0" dirty="0" smtClean="0"/>
                        <a:t> Aug-Sep</a:t>
                      </a:r>
                      <a:r>
                        <a:rPr lang="en-US" altLang="zh-TW" sz="2800" dirty="0" smtClean="0"/>
                        <a:t> </a:t>
                      </a:r>
                      <a:r>
                        <a:rPr lang="en-US" altLang="zh-TW" sz="3600" dirty="0" smtClean="0"/>
                        <a:t>                               </a:t>
                      </a:r>
                      <a:r>
                        <a:rPr lang="en-US" altLang="zh-TW" sz="2800" dirty="0" smtClean="0"/>
                        <a:t>(</a:t>
                      </a:r>
                      <a:r>
                        <a:rPr lang="zh-TW" altLang="en-US" sz="2800" dirty="0" smtClean="0"/>
                        <a:t>主日平均</a:t>
                      </a:r>
                      <a:r>
                        <a:rPr lang="en-US" altLang="zh-TW" sz="2800" dirty="0" smtClean="0"/>
                        <a:t>8-9</a:t>
                      </a:r>
                      <a:r>
                        <a:rPr lang="zh-TW" altLang="en-US" sz="2800" dirty="0" smtClean="0"/>
                        <a:t>月</a:t>
                      </a:r>
                      <a:r>
                        <a:rPr lang="en-US" altLang="zh-TW" sz="2800" dirty="0" smtClean="0"/>
                        <a:t>)</a:t>
                      </a:r>
                      <a:endParaRPr lang="zh-TW" altLang="en-US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Colombo Region</a:t>
                      </a:r>
                      <a:endParaRPr lang="zh-TW" altLang="en-US" sz="2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689815"/>
                  </a:ext>
                </a:extLst>
              </a:tr>
              <a:tr h="1156754">
                <a:tc vMerge="1">
                  <a:txBody>
                    <a:bodyPr/>
                    <a:lstStyle/>
                    <a:p>
                      <a:pPr algn="ctr"/>
                      <a:endParaRPr lang="zh-TW" altLang="en-US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dirty="0" smtClean="0"/>
                        <a:t>LD Ave.</a:t>
                      </a:r>
                      <a:r>
                        <a:rPr lang="en-US" altLang="zh-TW" sz="2200" b="1" baseline="0" dirty="0" smtClean="0"/>
                        <a:t> Aug-Sep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/>
                        <a:t>(</a:t>
                      </a:r>
                      <a:r>
                        <a:rPr lang="zh-TW" altLang="en-US" sz="2400" b="1" dirty="0" smtClean="0"/>
                        <a:t>主日平均</a:t>
                      </a:r>
                      <a:r>
                        <a:rPr lang="en-US" altLang="zh-TW" sz="2400" b="1" dirty="0" smtClean="0"/>
                        <a:t>8-9</a:t>
                      </a:r>
                      <a:r>
                        <a:rPr lang="zh-TW" altLang="en-US" sz="2400" b="1" dirty="0" smtClean="0"/>
                        <a:t>月</a:t>
                      </a:r>
                      <a:r>
                        <a:rPr lang="en-US" altLang="zh-TW" sz="2400" b="1" dirty="0" smtClean="0"/>
                        <a:t>)</a:t>
                      </a:r>
                      <a:endParaRPr lang="zh-TW" altLang="en-US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Churches</a:t>
                      </a:r>
                    </a:p>
                    <a:p>
                      <a:pPr algn="ctr"/>
                      <a:r>
                        <a:rPr lang="en-US" altLang="zh-TW" sz="2800" b="1" dirty="0" smtClean="0"/>
                        <a:t>(</a:t>
                      </a:r>
                      <a:r>
                        <a:rPr lang="zh-TW" altLang="en-US" sz="2800" b="1" dirty="0" smtClean="0"/>
                        <a:t>召會數</a:t>
                      </a:r>
                      <a:r>
                        <a:rPr lang="en-US" altLang="zh-TW" sz="2800" b="1" dirty="0" smtClean="0"/>
                        <a:t>)</a:t>
                      </a:r>
                      <a:endParaRPr lang="zh-TW" alt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31290606"/>
                  </a:ext>
                </a:extLst>
              </a:tr>
              <a:tr h="8219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2015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29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43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Colombo                        Wattala (2)</a:t>
                      </a:r>
                      <a:endParaRPr lang="zh-TW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05442025"/>
                  </a:ext>
                </a:extLst>
              </a:tr>
              <a:tr h="8219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2016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26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46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Colombo Wattala Panadura (3)</a:t>
                      </a:r>
                      <a:endParaRPr lang="zh-TW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611560"/>
                  </a:ext>
                </a:extLst>
              </a:tr>
              <a:tr h="112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2017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37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84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Colombo Wattala Panadura (3)</a:t>
                      </a:r>
                      <a:endParaRPr lang="zh-TW" alt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TW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4043754"/>
                  </a:ext>
                </a:extLst>
              </a:tr>
              <a:tr h="13089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2018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48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/>
                        <a:t>97</a:t>
                      </a:r>
                      <a:endParaRPr lang="zh-TW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/>
                        <a:t>Colombo Wattala Panadura Moratuwa Gampaha (5)</a:t>
                      </a:r>
                      <a:endParaRPr lang="zh-TW" altLang="en-US" sz="2000" b="1" dirty="0" smtClean="0"/>
                    </a:p>
                    <a:p>
                      <a:pPr algn="ctr"/>
                      <a:endParaRPr lang="zh-TW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9945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1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  <a:softEdge rad="635000"/>
          </a:effec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3550CE-E378-4DBA-BCFE-6497C1F65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76400"/>
            <a:ext cx="8001000" cy="3048000"/>
          </a:xfr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143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altLang="zh-CN" sz="5400" b="1" dirty="0" smtClean="0">
                <a:solidFill>
                  <a:srgbClr val="F4F181"/>
                </a:solidFill>
                <a:latin typeface="DFKangKai Std W5" pitchFamily="66" charset="-120"/>
                <a:ea typeface="DFKangKai Std W5" pitchFamily="66" charset="-120"/>
              </a:rPr>
              <a:t>Gospel Propagation-</a:t>
            </a:r>
          </a:p>
          <a:p>
            <a:pPr marL="0" indent="0" algn="ctr">
              <a:buNone/>
            </a:pPr>
            <a:r>
              <a:rPr lang="en-US" altLang="zh-TW" sz="5400" b="1" dirty="0" smtClean="0">
                <a:solidFill>
                  <a:srgbClr val="F4F181"/>
                </a:solidFill>
                <a:latin typeface="DFKangKai Std W5" pitchFamily="66" charset="-120"/>
                <a:ea typeface="DFKangKai Std W5" pitchFamily="66" charset="-120"/>
              </a:rPr>
              <a:t>Establishing Churches</a:t>
            </a:r>
          </a:p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F4F181"/>
                </a:solidFill>
                <a:latin typeface="DFKangKai Std W5" pitchFamily="66" charset="-120"/>
                <a:ea typeface="DFKangKai Std W5" pitchFamily="66" charset="-120"/>
              </a:rPr>
              <a:t>福</a:t>
            </a:r>
            <a:r>
              <a:rPr lang="zh-TW" altLang="en-US" sz="5400" b="1" dirty="0">
                <a:solidFill>
                  <a:srgbClr val="F4F181"/>
                </a:solidFill>
                <a:latin typeface="DFKangKai Std W5" pitchFamily="66" charset="-120"/>
                <a:ea typeface="DFKangKai Std W5" pitchFamily="66" charset="-120"/>
              </a:rPr>
              <a:t>音開展</a:t>
            </a:r>
            <a:r>
              <a:rPr lang="en-US" altLang="zh-TW" sz="5400" b="1" dirty="0">
                <a:solidFill>
                  <a:srgbClr val="F4F181"/>
                </a:solidFill>
                <a:latin typeface="DFKangKai Std W5" pitchFamily="66" charset="-120"/>
                <a:ea typeface="DFKangKai Std W5" pitchFamily="66" charset="-120"/>
              </a:rPr>
              <a:t>-</a:t>
            </a:r>
            <a:r>
              <a:rPr lang="zh-TW" altLang="en-US" sz="5400" b="1" dirty="0">
                <a:solidFill>
                  <a:srgbClr val="F4F181"/>
                </a:solidFill>
                <a:latin typeface="DFKangKai Std W5" pitchFamily="66" charset="-120"/>
                <a:ea typeface="DFKangKai Std W5" pitchFamily="66" charset="-120"/>
              </a:rPr>
              <a:t>成立召會</a:t>
            </a:r>
            <a:endParaRPr lang="en-US" sz="5400" b="1" dirty="0">
              <a:solidFill>
                <a:srgbClr val="F4F181"/>
              </a:solidFill>
              <a:latin typeface="DFKangKai Std W5" pitchFamily="66" charset="-120"/>
              <a:ea typeface="DFKangKai Std W5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47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A434E61-9DBB-41B8-828F-AD7A0E8AD3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6">
                <a:lumMod val="75000"/>
                <a:alpha val="6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sz="3600" b="1" dirty="0" smtClean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TW" sz="3600" b="1" dirty="0" smtClean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TW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TW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TW" sz="40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First </a:t>
            </a:r>
            <a:r>
              <a:rPr lang="en-US" altLang="zh-TW" sz="40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Lord’s Table Meeting in </a:t>
            </a:r>
            <a:r>
              <a:rPr lang="en-US" altLang="zh-TW" sz="4000" b="1" dirty="0" err="1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gampaha</a:t>
            </a:r>
            <a:r>
              <a:rPr lang="en-US" altLang="zh-TW" sz="40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</a:br>
            <a:r>
              <a:rPr lang="en-US" altLang="zh-TW" sz="3600" b="1" dirty="0" err="1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>Gampaha</a:t>
            </a:r>
            <a:r>
              <a:rPr lang="zh-CN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第</a:t>
            </a:r>
            <a:r>
              <a:rPr lang="zh-CN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一次主日聚</a:t>
            </a:r>
            <a:r>
              <a:rPr lang="zh-CN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會 </a:t>
            </a:r>
            <a:r>
              <a:rPr lang="en-US" altLang="zh-TW" sz="36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March 25,</a:t>
            </a:r>
            <a:r>
              <a:rPr lang="en-US" altLang="zh-CN" sz="36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> 2018</a:t>
            </a:r>
            <a:r>
              <a:rPr lang="en-US" altLang="zh-CN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endParaRPr lang="zh-TW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113" r="1351" b="21145"/>
          <a:stretch/>
        </p:blipFill>
        <p:spPr>
          <a:xfrm>
            <a:off x="914400" y="3523812"/>
            <a:ext cx="7099301" cy="3321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9" r="321"/>
          <a:stretch/>
        </p:blipFill>
        <p:spPr>
          <a:xfrm>
            <a:off x="152400" y="914400"/>
            <a:ext cx="4495800" cy="2627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6773" b="18638"/>
          <a:stretch/>
        </p:blipFill>
        <p:spPr>
          <a:xfrm>
            <a:off x="4795101" y="914400"/>
            <a:ext cx="4228727" cy="26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424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A434E61-9DBB-41B8-828F-AD7A0E8AD3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6">
                <a:lumMod val="75000"/>
                <a:alpha val="6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  <a:sym typeface="+mn-ea"/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4457"/>
            <a:ext cx="9144000" cy="1161257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latin typeface="Goudy Old Style" charset="0"/>
                <a:ea typeface="Goudy Old Style" charset="0"/>
                <a:cs typeface="Goudy Old Style" charset="0"/>
              </a:rPr>
              <a:t>Propagation by Full-timers from Kaohsiung </a:t>
            </a:r>
            <a:br>
              <a:rPr lang="en-US" altLang="zh-CN" sz="3200" b="1" dirty="0" smtClean="0">
                <a:latin typeface="Goudy Old Style" charset="0"/>
                <a:ea typeface="Goudy Old Style" charset="0"/>
                <a:cs typeface="Goudy Old Style" charset="0"/>
              </a:rPr>
            </a:br>
            <a:r>
              <a:rPr lang="zh-TW" altLang="en-US" sz="4000" b="1" dirty="0" smtClean="0">
                <a:latin typeface="Goudy Old Style" charset="0"/>
                <a:ea typeface="Goudy Old Style" charset="0"/>
                <a:cs typeface="Goudy Old Style" charset="0"/>
              </a:rPr>
              <a:t>高雄全時間者開展</a:t>
            </a:r>
            <a:r>
              <a:rPr lang="en-US" altLang="zh-CN" sz="3200" b="1" dirty="0" smtClean="0">
                <a:latin typeface="Goudy Old Style" charset="0"/>
                <a:ea typeface="Goudy Old Style" charset="0"/>
                <a:cs typeface="Goudy Old Style" charset="0"/>
              </a:rPr>
              <a:t>April 11 - June 11, 2018</a:t>
            </a:r>
            <a:endParaRPr lang="en-US" sz="3200" b="1" dirty="0">
              <a:latin typeface="Goudy Old Style" charset="0"/>
              <a:ea typeface="Goudy Old Style" charset="0"/>
              <a:cs typeface="Goudy Old Styl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3133"/>
          <a:stretch/>
        </p:blipFill>
        <p:spPr>
          <a:xfrm>
            <a:off x="2362200" y="3308584"/>
            <a:ext cx="1825170" cy="35120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r="16261"/>
          <a:stretch/>
        </p:blipFill>
        <p:spPr>
          <a:xfrm>
            <a:off x="4263570" y="5181600"/>
            <a:ext cx="2746830" cy="1686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9129" r="11583"/>
          <a:stretch/>
        </p:blipFill>
        <p:spPr>
          <a:xfrm>
            <a:off x="4276082" y="977712"/>
            <a:ext cx="2048518" cy="1633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27157" r="-5738" b="-2505"/>
          <a:stretch/>
        </p:blipFill>
        <p:spPr>
          <a:xfrm>
            <a:off x="76200" y="5347213"/>
            <a:ext cx="2365830" cy="1519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/>
          <a:stretch/>
        </p:blipFill>
        <p:spPr>
          <a:xfrm>
            <a:off x="76200" y="3308584"/>
            <a:ext cx="2209800" cy="2017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" y="974133"/>
            <a:ext cx="4116070" cy="2316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" b="17945"/>
          <a:stretch/>
        </p:blipFill>
        <p:spPr>
          <a:xfrm>
            <a:off x="6389673" y="974133"/>
            <a:ext cx="2692400" cy="1636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16169" r="1517" b="21519"/>
          <a:stretch/>
        </p:blipFill>
        <p:spPr>
          <a:xfrm>
            <a:off x="4267199" y="2688777"/>
            <a:ext cx="4814873" cy="2458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773" r="20000"/>
          <a:stretch/>
        </p:blipFill>
        <p:spPr>
          <a:xfrm>
            <a:off x="7086601" y="5169431"/>
            <a:ext cx="1995472" cy="16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19842</TotalTime>
  <Words>736</Words>
  <Application>Microsoft Office PowerPoint</Application>
  <PresentationFormat>On-screen Show (4:3)</PresentationFormat>
  <Paragraphs>309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Establishment &amp; Propagation of Churches   (召會成立與開展)</vt:lpstr>
      <vt:lpstr>PowerPoint Presentation</vt:lpstr>
      <vt:lpstr>PowerPoint Presentation</vt:lpstr>
      <vt:lpstr> Colombo City / Colombo Region</vt:lpstr>
      <vt:lpstr>PowerPoint Presentation</vt:lpstr>
      <vt:lpstr>   First Lord’s Table Meeting in gampaha Gampaha第一次主日聚會 March 25, 2018  </vt:lpstr>
      <vt:lpstr>Propagation by Full-timers from Kaohsiung  高雄全時間者開展April 11 - June 11, 2018</vt:lpstr>
      <vt:lpstr>   First Lord’s Table Meeting in Kilinochchi Kilinochchi 第一次主日聚會  April 29, 2018  </vt:lpstr>
      <vt:lpstr>First Lord’s Table Meeting in Colomb-3  可倫坡第三區 主日聚會  May 20, 2018                   </vt:lpstr>
      <vt:lpstr>Establishing Home Meetings-  Bearing Remaining Fruit 設立家聚會-結長存果子 </vt:lpstr>
      <vt:lpstr>     Material for Home Meetings 家 聚 會 材 料            </vt:lpstr>
      <vt:lpstr>     Material for Home Meetings 家 聚 會 材 料            </vt:lpstr>
      <vt:lpstr>PowerPoint Presentation</vt:lpstr>
      <vt:lpstr>PowerPoint Presentation</vt:lpstr>
      <vt:lpstr>PowerPoint Presentation</vt:lpstr>
      <vt:lpstr>PowerPoint Presentation</vt:lpstr>
      <vt:lpstr>Training  訓練         </vt:lpstr>
      <vt:lpstr>Training on Poya Day  訓練         </vt:lpstr>
      <vt:lpstr> God-man Family Training (60)                                                              神人家庭訓練 Kurunegala Nov. 03-05, 2017               </vt:lpstr>
      <vt:lpstr> Training for Children’s Vital Group  兒童活力排訓練 Colombo Jan. 29-31, 2018               </vt:lpstr>
      <vt:lpstr>Visiting and Blending of Taiwan Luke and Children Group Aug. 20-27 2018 </vt:lpstr>
      <vt:lpstr>Visiting and Blending of Taiwan Luke and Children Group Aug. 20-27  </vt:lpstr>
      <vt:lpstr>台灣路加與兒童團訪問相調</vt:lpstr>
      <vt:lpstr>2018 National Blending Conference 2018年8月全國特會  </vt:lpstr>
      <vt:lpstr>PowerPoint Presentation</vt:lpstr>
      <vt:lpstr>Two Weeks Propagation by College Saints from Kaohsiung  高雄大專兩週開展June 30 –July 12, 2018</vt:lpstr>
      <vt:lpstr>PowerPoint Presentation</vt:lpstr>
      <vt:lpstr>PowerPoint Presentation</vt:lpstr>
      <vt:lpstr>By End of 2020-Goal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zion pan</dc:creator>
  <cp:lastModifiedBy>LMAOFFICE</cp:lastModifiedBy>
  <cp:revision>272</cp:revision>
  <dcterms:created xsi:type="dcterms:W3CDTF">2006-08-16T00:00:00Z</dcterms:created>
  <dcterms:modified xsi:type="dcterms:W3CDTF">2018-10-24T15:18:04Z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9769567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