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84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573E"/>
    <a:srgbClr val="7F2D2D"/>
    <a:srgbClr val="7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7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8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0487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D9ECE27-3E2F-4124-A5CE-8CFEB707CDE0}" type="slidenum">
              <a:rPr lang="zh-CN" altLang="en-US" smtClean="0">
                <a:latin typeface="Calibri" panose="020F0502020204030204" charset="0"/>
              </a:rPr>
              <a:t>19</a:t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4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04874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D9ECE27-3E2F-4124-A5CE-8CFEB707CDE0}" type="slidenum">
              <a:rPr lang="zh-CN" altLang="en-US" smtClean="0">
                <a:latin typeface="Calibri" panose="020F0502020204030204" charset="0"/>
              </a:rPr>
              <a:t>22</a:t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4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6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77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0486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D9ECE27-3E2F-4124-A5CE-8CFEB707CDE0}" type="slidenum">
              <a:rPr lang="zh-CN" altLang="en-US" smtClean="0">
                <a:latin typeface="Calibri" panose="020F0502020204030204" charset="0"/>
              </a:rPr>
              <a:t>4</a:t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A7144-E3A1-4EFB-95C0-5CEC9E478342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0486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9D9ECE27-3E2F-4124-A5CE-8CFEB707CDE0}" type="slidenum">
              <a:rPr lang="zh-CN" altLang="en-US" smtClean="0">
                <a:latin typeface="Calibri" panose="020F0502020204030204" charset="0"/>
              </a:rPr>
              <a:t>13</a:t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矩形 6"/>
          <p:cNvSpPr/>
          <p:nvPr/>
        </p:nvSpPr>
        <p:spPr>
          <a:xfrm>
            <a:off x="1" y="1830286"/>
            <a:ext cx="12192000" cy="1985367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20"/>
          </a:p>
        </p:txBody>
      </p:sp>
      <p:cxnSp>
        <p:nvCxnSpPr>
          <p:cNvPr id="3145729" name="直接连接符 7"/>
          <p:cNvCxnSpPr/>
          <p:nvPr/>
        </p:nvCxnSpPr>
        <p:spPr>
          <a:xfrm>
            <a:off x="1" y="1755084"/>
            <a:ext cx="12192000" cy="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8"/>
          <p:cNvCxnSpPr/>
          <p:nvPr/>
        </p:nvCxnSpPr>
        <p:spPr>
          <a:xfrm>
            <a:off x="-34479" y="3873799"/>
            <a:ext cx="12192000" cy="0"/>
          </a:xfrm>
          <a:prstGeom prst="line">
            <a:avLst/>
          </a:prstGeom>
          <a:ln w="38100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1" name="Title 1"/>
          <p:cNvSpPr>
            <a:spLocks noGrp="1"/>
          </p:cNvSpPr>
          <p:nvPr>
            <p:ph type="ctrTitle"/>
          </p:nvPr>
        </p:nvSpPr>
        <p:spPr>
          <a:xfrm>
            <a:off x="1524000" y="1922361"/>
            <a:ext cx="9144000" cy="1679677"/>
          </a:xfrm>
        </p:spPr>
        <p:txBody>
          <a:bodyPr anchor="ctr" anchorCtr="0">
            <a:normAutofit/>
          </a:bodyPr>
          <a:lstStyle>
            <a:lvl1pPr algn="ctr">
              <a:defRPr sz="540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632" name="Subtitle 2"/>
          <p:cNvSpPr>
            <a:spLocks noGrp="1"/>
          </p:cNvSpPr>
          <p:nvPr>
            <p:ph type="subTitle" idx="1"/>
          </p:nvPr>
        </p:nvSpPr>
        <p:spPr>
          <a:xfrm>
            <a:off x="1524000" y="4084320"/>
            <a:ext cx="9144000" cy="6299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60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11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255122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Title 1"/>
          <p:cNvSpPr>
            <a:spLocks noGrp="1"/>
          </p:cNvSpPr>
          <p:nvPr>
            <p:ph type="title"/>
          </p:nvPr>
        </p:nvSpPr>
        <p:spPr>
          <a:xfrm>
            <a:off x="831850" y="1470026"/>
            <a:ext cx="10515600" cy="155688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92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33800"/>
            <a:ext cx="10515600" cy="7794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45734" name="直接连接符 6"/>
          <p:cNvCxnSpPr/>
          <p:nvPr/>
        </p:nvCxnSpPr>
        <p:spPr>
          <a:xfrm>
            <a:off x="0" y="3185258"/>
            <a:ext cx="86105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7"/>
          <p:cNvCxnSpPr/>
          <p:nvPr/>
        </p:nvCxnSpPr>
        <p:spPr>
          <a:xfrm>
            <a:off x="1" y="3390808"/>
            <a:ext cx="3581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连接符 8"/>
          <p:cNvCxnSpPr/>
          <p:nvPr/>
        </p:nvCxnSpPr>
        <p:spPr>
          <a:xfrm>
            <a:off x="7048501" y="4793797"/>
            <a:ext cx="51435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7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7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7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7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8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78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7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直接连接符 6"/>
          <p:cNvCxnSpPr/>
          <p:nvPr/>
        </p:nvCxnSpPr>
        <p:spPr>
          <a:xfrm>
            <a:off x="843960" y="3429000"/>
            <a:ext cx="10504077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62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624" name="标题 4"/>
          <p:cNvSpPr>
            <a:spLocks noGrp="1"/>
          </p:cNvSpPr>
          <p:nvPr>
            <p:ph type="title" hasCustomPrompt="1"/>
          </p:nvPr>
        </p:nvSpPr>
        <p:spPr>
          <a:xfrm>
            <a:off x="832437" y="2057400"/>
            <a:ext cx="10515601" cy="1272463"/>
          </a:xfrm>
        </p:spPr>
        <p:txBody>
          <a:bodyPr anchor="b" anchorCtr="0">
            <a:normAutofit/>
          </a:bodyPr>
          <a:lstStyle>
            <a:lvl1pPr algn="dist">
              <a:defRPr sz="8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1048625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832193" y="3498314"/>
            <a:ext cx="10516566" cy="616486"/>
          </a:xfrm>
        </p:spPr>
        <p:txBody>
          <a:bodyPr anchor="ctr">
            <a:normAutofit/>
          </a:bodyPr>
          <a:lstStyle>
            <a:lvl1pPr marL="0" indent="0" algn="dist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266700" indent="0">
              <a:buNone/>
            </a:lvl2pPr>
            <a:lvl3pPr marL="455295" indent="0">
              <a:buNone/>
            </a:lvl3pPr>
            <a:lvl4pPr marL="662940" indent="0">
              <a:buNone/>
            </a:lvl4pPr>
            <a:lvl5pPr marL="851535" indent="0">
              <a:buNone/>
            </a:lvl5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5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58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5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5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78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7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7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tags/tag2.xml" Type="http://schemas.openxmlformats.org/officeDocument/2006/relationships/tags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ags/tag1.xml" Type="http://schemas.openxmlformats.org/officeDocument/2006/relationships/tags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theme/theme1.xml" Type="http://schemas.openxmlformats.org/officeDocument/2006/relationships/theme"/><Relationship Id="rId5" Target="../slideLayouts/slideLayout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media/image1.jpeg" Type="http://schemas.openxmlformats.org/officeDocument/2006/relationships/imag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400000">
            <a:off x="2667804" y="-2667805"/>
            <a:ext cx="6858000" cy="12193610"/>
          </a:xfrm>
          <a:prstGeom prst="rect">
            <a:avLst/>
          </a:prstGeom>
        </p:spPr>
      </p:pic>
      <p:sp>
        <p:nvSpPr>
          <p:cNvPr id="104857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94250"/>
            <a:ext cx="10515600" cy="4582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BC71-95FF-4735-857D-DC68A703E56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C738-9D25-430B-9982-24AFC138C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tags/tag5.xml" Type="http://schemas.openxmlformats.org/officeDocument/2006/relationships/tags"/><Relationship Id="rId2" Target="../tags/tag4.xml" Type="http://schemas.openxmlformats.org/officeDocument/2006/relationships/tags"/><Relationship Id="rId1" Target="../tags/tag3.xml" Type="http://schemas.openxmlformats.org/officeDocument/2006/relationships/tags"/><Relationship Id="rId6" Target="../media/image2.jpeg" Type="http://schemas.openxmlformats.org/officeDocument/2006/relationships/image"/><Relationship Id="rId5" Target="../notesSlides/notesSlide1.xml" Type="http://schemas.openxmlformats.org/officeDocument/2006/relationships/notesSlide"/><Relationship Id="rId4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1.jpeg" Type="http://schemas.openxmlformats.org/officeDocument/2006/relationships/image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7" Target="../media/image8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5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标题 10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 smtClean="0">
                <a:solidFill>
                  <a:srgbClr val="FFFF00"/>
                </a:solidFill>
              </a:rPr>
              <a:t>The Lord</a:t>
            </a:r>
            <a:r>
              <a:rPr lang="en-US" altLang="zh-CN" dirty="0" smtClean="0">
                <a:solidFill>
                  <a:srgbClr val="FFFF00"/>
                </a:solidFill>
              </a:rPr>
              <a:t>'</a:t>
            </a:r>
            <a:r>
              <a:rPr lang="zh-CN" altLang="en-US" dirty="0" smtClean="0">
                <a:solidFill>
                  <a:srgbClr val="FFFF00"/>
                </a:solidFill>
              </a:rPr>
              <a:t>s Move to Cambodia</a:t>
            </a:r>
          </a:p>
        </p:txBody>
      </p:sp>
      <p:sp>
        <p:nvSpPr>
          <p:cNvPr id="1048637" name="副标题 1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4400" b="1" dirty="0" smtClean="0">
                <a:solidFill>
                  <a:srgbClr val="FFFF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主在柬埔寨的行動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椭圆 18"/>
          <p:cNvSpPr/>
          <p:nvPr/>
        </p:nvSpPr>
        <p:spPr>
          <a:xfrm>
            <a:off x="1376845" y="564635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048605" name="文本框 25"/>
          <p:cNvSpPr txBox="1"/>
          <p:nvPr/>
        </p:nvSpPr>
        <p:spPr>
          <a:xfrm>
            <a:off x="2319020" y="638175"/>
            <a:ext cx="7110095" cy="7950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en-US" altLang="zh-CN" sz="3600" dirty="0">
                <a:solidFill>
                  <a:schemeClr val="tx1"/>
                </a:solidFill>
                <a:latin typeface="+mj-lt"/>
                <a:ea typeface="+mj-ea"/>
              </a:rPr>
              <a:t>Small Group Meeting  </a:t>
            </a:r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</a:rPr>
              <a:t>小排聚会</a:t>
            </a:r>
            <a:endParaRPr lang="en-US" altLang="zh-CN" sz="36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2097162" name="图片 2" descr="FB_IMG_1538828492146_看图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95" y="2014220"/>
            <a:ext cx="4436745" cy="3216910"/>
          </a:xfrm>
          <a:prstGeom prst="rect">
            <a:avLst/>
          </a:prstGeom>
        </p:spPr>
      </p:pic>
      <p:pic>
        <p:nvPicPr>
          <p:cNvPr id="2097163" name="图片 3" descr="966_看图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80000">
            <a:off x="6865620" y="2319655"/>
            <a:ext cx="1764665" cy="2527300"/>
          </a:xfrm>
          <a:prstGeom prst="rect">
            <a:avLst/>
          </a:prstGeom>
        </p:spPr>
      </p:pic>
      <p:pic>
        <p:nvPicPr>
          <p:cNvPr id="2097164" name="图片 4" descr="969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00000">
            <a:off x="9011285" y="2319655"/>
            <a:ext cx="1867535" cy="2527300"/>
          </a:xfrm>
          <a:prstGeom prst="rect">
            <a:avLst/>
          </a:prstGeom>
        </p:spPr>
      </p:pic>
      <p:sp>
        <p:nvSpPr>
          <p:cNvPr id="1048606" name="文本框 5"/>
          <p:cNvSpPr txBox="1"/>
          <p:nvPr/>
        </p:nvSpPr>
        <p:spPr>
          <a:xfrm>
            <a:off x="1610995" y="5441315"/>
            <a:ext cx="459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</a:rPr>
              <a:t>Loving Feast  </a:t>
            </a:r>
            <a:r>
              <a:rPr lang="zh-CN" altLang="en-US" sz="3200" dirty="0">
                <a:solidFill>
                  <a:srgbClr val="FFFF00"/>
                </a:solidFill>
              </a:rPr>
              <a:t>小排愛宴</a:t>
            </a:r>
          </a:p>
        </p:txBody>
      </p:sp>
      <p:sp>
        <p:nvSpPr>
          <p:cNvPr id="1048607" name="文本框 6"/>
          <p:cNvSpPr txBox="1"/>
          <p:nvPr/>
        </p:nvSpPr>
        <p:spPr>
          <a:xfrm>
            <a:off x="7040245" y="5457190"/>
            <a:ext cx="3976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FF00"/>
                </a:solidFill>
              </a:rPr>
              <a:t>Life lessons 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r>
              <a:rPr lang="zh-CN" altLang="en-US" sz="3200" dirty="0" smtClean="0">
                <a:solidFill>
                  <a:srgbClr val="FFFF00"/>
                </a:solidFill>
              </a:rPr>
              <a:t>生</a:t>
            </a:r>
            <a:r>
              <a:rPr lang="zh-CN" altLang="en-US" sz="3200" dirty="0">
                <a:solidFill>
                  <a:srgbClr val="FFFF00"/>
                </a:solidFill>
              </a:rPr>
              <a:t>命課程系列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椭圆 18"/>
          <p:cNvSpPr/>
          <p:nvPr/>
        </p:nvSpPr>
        <p:spPr>
          <a:xfrm>
            <a:off x="843445" y="564635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048618" name="文本框 12"/>
          <p:cNvSpPr txBox="1"/>
          <p:nvPr/>
        </p:nvSpPr>
        <p:spPr>
          <a:xfrm>
            <a:off x="2120878" y="765820"/>
            <a:ext cx="9902847" cy="539631"/>
          </a:xfrm>
          <a:prstGeom prst="rect">
            <a:avLst/>
          </a:prstGeom>
          <a:noFill/>
        </p:spPr>
        <p:txBody>
          <a:bodyPr wrap="square"/>
          <a:lstStyle/>
          <a:p>
            <a:r>
              <a:rPr lang="en-US" altLang="zh-CN" sz="3600" kern="0" dirty="0">
                <a:solidFill>
                  <a:schemeClr val="tx2"/>
                </a:solidFill>
              </a:rPr>
              <a:t>District Meeting </a:t>
            </a:r>
            <a:r>
              <a:rPr lang="zh-CN" altLang="en-US" sz="3600" kern="0" dirty="0">
                <a:solidFill>
                  <a:schemeClr val="tx2"/>
                </a:solidFill>
              </a:rPr>
              <a:t>区聚会</a:t>
            </a:r>
          </a:p>
        </p:txBody>
      </p:sp>
      <p:pic>
        <p:nvPicPr>
          <p:cNvPr id="2097168" name="图片 1" descr="970_看图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015" y="2465705"/>
            <a:ext cx="3846830" cy="3089275"/>
          </a:xfrm>
          <a:prstGeom prst="ellipse">
            <a:avLst/>
          </a:prstGeom>
        </p:spPr>
      </p:pic>
      <p:pic>
        <p:nvPicPr>
          <p:cNvPr id="2097169" name="图片 2" descr="924_看图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0000">
            <a:off x="5728335" y="1932940"/>
            <a:ext cx="2794635" cy="4155440"/>
          </a:xfrm>
          <a:prstGeom prst="rect">
            <a:avLst/>
          </a:prstGeom>
        </p:spPr>
      </p:pic>
      <p:sp>
        <p:nvSpPr>
          <p:cNvPr id="1048619" name="文本框 3"/>
          <p:cNvSpPr txBox="1"/>
          <p:nvPr/>
        </p:nvSpPr>
        <p:spPr>
          <a:xfrm>
            <a:off x="731520" y="1433179"/>
            <a:ext cx="469265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FF00"/>
                </a:solidFill>
              </a:rPr>
              <a:t>We the churches in Cambodia closely follow the leading of the ministry, especially the seven feasts, which is the living ,</a:t>
            </a:r>
            <a:r>
              <a:rPr lang="en-US" altLang="zh-CN" sz="2600" b="1" dirty="0" smtClean="0">
                <a:solidFill>
                  <a:srgbClr val="FFFF00"/>
                </a:solidFill>
              </a:rPr>
              <a:t>timely </a:t>
            </a:r>
            <a:r>
              <a:rPr lang="en-US" altLang="zh-CN" sz="2600" b="1" dirty="0">
                <a:solidFill>
                  <a:srgbClr val="FFFF00"/>
                </a:solidFill>
              </a:rPr>
              <a:t>and up-to-date words of God to us.</a:t>
            </a:r>
          </a:p>
        </p:txBody>
      </p:sp>
      <p:sp>
        <p:nvSpPr>
          <p:cNvPr id="1048620" name="文本框 4"/>
          <p:cNvSpPr txBox="1"/>
          <p:nvPr/>
        </p:nvSpPr>
        <p:spPr>
          <a:xfrm>
            <a:off x="797560" y="4211955"/>
            <a:ext cx="4692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柬埔寨的众召会仅仅跟随职事的带领，特别是一年七次特会，特会的说话乃是神对我们活的、及时的、并够上时代的说话。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1" descr="FB_IMG_1538828822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92820" y="3255645"/>
            <a:ext cx="2482215" cy="3310255"/>
          </a:xfrm>
          <a:prstGeom prst="rect">
            <a:avLst/>
          </a:prstGeom>
        </p:spPr>
      </p:pic>
      <p:pic>
        <p:nvPicPr>
          <p:cNvPr id="2097177" name="图片 2" descr="FB_IMG_15388288509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270" y="3255645"/>
            <a:ext cx="2447290" cy="3263900"/>
          </a:xfrm>
          <a:prstGeom prst="rect">
            <a:avLst/>
          </a:prstGeom>
        </p:spPr>
      </p:pic>
      <p:pic>
        <p:nvPicPr>
          <p:cNvPr id="2097178" name="图片 3" descr="IMG_20180211_172709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" y="661035"/>
            <a:ext cx="3150235" cy="2362835"/>
          </a:xfrm>
          <a:prstGeom prst="rect">
            <a:avLst/>
          </a:prstGeom>
        </p:spPr>
      </p:pic>
      <p:pic>
        <p:nvPicPr>
          <p:cNvPr id="2097179" name="图片 4" descr="IMG_20180211_1727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805" y="661035"/>
            <a:ext cx="3150235" cy="2362835"/>
          </a:xfrm>
          <a:prstGeom prst="rect">
            <a:avLst/>
          </a:prstGeom>
        </p:spPr>
      </p:pic>
      <p:sp>
        <p:nvSpPr>
          <p:cNvPr id="1048681" name="文本框 5"/>
          <p:cNvSpPr txBox="1"/>
          <p:nvPr/>
        </p:nvSpPr>
        <p:spPr>
          <a:xfrm>
            <a:off x="540385" y="3456940"/>
            <a:ext cx="5301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Local saints one by one exercise their spirits to prophesy on the Lord's Day, to speak for the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Lord and </a:t>
            </a:r>
            <a:r>
              <a:rPr lang="en-US" altLang="zh-CN" sz="2800" b="1" dirty="0">
                <a:solidFill>
                  <a:srgbClr val="FFFF00"/>
                </a:solidFill>
              </a:rPr>
              <a:t>speak forth the Lord.</a:t>
            </a:r>
          </a:p>
          <a:p>
            <a:endParaRPr lang="en-US" altLang="zh-CN" sz="2400" dirty="0">
              <a:solidFill>
                <a:srgbClr val="FFFF00"/>
              </a:solidFill>
            </a:endParaRPr>
          </a:p>
          <a:p>
            <a:endParaRPr lang="en-US" altLang="zh-CN" sz="2400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1048682" name="文本框 6"/>
          <p:cNvSpPr txBox="1"/>
          <p:nvPr/>
        </p:nvSpPr>
        <p:spPr>
          <a:xfrm>
            <a:off x="7488555" y="661035"/>
            <a:ext cx="3586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ym typeface="+mn-ea"/>
              </a:rPr>
              <a:t>本地聖徒各個操練他們的靈在主日申言，為主說話，並說出主來。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椭圆 18"/>
          <p:cNvSpPr/>
          <p:nvPr/>
        </p:nvSpPr>
        <p:spPr>
          <a:xfrm>
            <a:off x="1376845" y="564635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</a:t>
            </a:r>
          </a:p>
        </p:txBody>
      </p:sp>
      <p:sp>
        <p:nvSpPr>
          <p:cNvPr id="1048684" name="任意多边形 26"/>
          <p:cNvSpPr/>
          <p:nvPr/>
        </p:nvSpPr>
        <p:spPr>
          <a:xfrm>
            <a:off x="3628390" y="2682875"/>
            <a:ext cx="1329690" cy="1313815"/>
          </a:xfrm>
          <a:custGeom>
            <a:avLst/>
            <a:gdLst>
              <a:gd name="connsiteX0" fmla="*/ 727377 w 1454752"/>
              <a:gd name="connsiteY0" fmla="*/ 160023 h 1454752"/>
              <a:gd name="connsiteX1" fmla="*/ 160023 w 1454752"/>
              <a:gd name="connsiteY1" fmla="*/ 727377 h 1454752"/>
              <a:gd name="connsiteX2" fmla="*/ 727377 w 1454752"/>
              <a:gd name="connsiteY2" fmla="*/ 1294731 h 1454752"/>
              <a:gd name="connsiteX3" fmla="*/ 1294731 w 1454752"/>
              <a:gd name="connsiteY3" fmla="*/ 727377 h 1454752"/>
              <a:gd name="connsiteX4" fmla="*/ 727377 w 1454752"/>
              <a:gd name="connsiteY4" fmla="*/ 160023 h 1454752"/>
              <a:gd name="connsiteX5" fmla="*/ 727376 w 1454752"/>
              <a:gd name="connsiteY5" fmla="*/ 0 h 1454752"/>
              <a:gd name="connsiteX6" fmla="*/ 1454752 w 1454752"/>
              <a:gd name="connsiteY6" fmla="*/ 727376 h 1454752"/>
              <a:gd name="connsiteX7" fmla="*/ 727376 w 1454752"/>
              <a:gd name="connsiteY7" fmla="*/ 1454752 h 1454752"/>
              <a:gd name="connsiteX8" fmla="*/ 0 w 1454752"/>
              <a:gd name="connsiteY8" fmla="*/ 727376 h 1454752"/>
              <a:gd name="connsiteX9" fmla="*/ 727376 w 1454752"/>
              <a:gd name="connsiteY9" fmla="*/ 0 h 14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752" h="1454752">
                <a:moveTo>
                  <a:pt x="727377" y="160023"/>
                </a:moveTo>
                <a:cubicBezTo>
                  <a:pt x="414036" y="160023"/>
                  <a:pt x="160023" y="414036"/>
                  <a:pt x="160023" y="727377"/>
                </a:cubicBezTo>
                <a:cubicBezTo>
                  <a:pt x="160023" y="1040718"/>
                  <a:pt x="414036" y="1294731"/>
                  <a:pt x="727377" y="1294731"/>
                </a:cubicBezTo>
                <a:cubicBezTo>
                  <a:pt x="1040718" y="1294731"/>
                  <a:pt x="1294731" y="1040718"/>
                  <a:pt x="1294731" y="727377"/>
                </a:cubicBezTo>
                <a:cubicBezTo>
                  <a:pt x="1294731" y="414036"/>
                  <a:pt x="1040718" y="160023"/>
                  <a:pt x="727377" y="160023"/>
                </a:cubicBezTo>
                <a:close/>
                <a:moveTo>
                  <a:pt x="727376" y="0"/>
                </a:moveTo>
                <a:cubicBezTo>
                  <a:pt x="1129095" y="0"/>
                  <a:pt x="1454752" y="325657"/>
                  <a:pt x="1454752" y="727376"/>
                </a:cubicBezTo>
                <a:cubicBezTo>
                  <a:pt x="1454752" y="1129095"/>
                  <a:pt x="1129095" y="1454752"/>
                  <a:pt x="727376" y="1454752"/>
                </a:cubicBezTo>
                <a:cubicBezTo>
                  <a:pt x="325657" y="1454752"/>
                  <a:pt x="0" y="1129095"/>
                  <a:pt x="0" y="727376"/>
                </a:cubicBezTo>
                <a:cubicBezTo>
                  <a:pt x="0" y="325657"/>
                  <a:pt x="325657" y="0"/>
                  <a:pt x="72737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Literature</a:t>
            </a:r>
            <a:endParaRPr lang="zh-CN" altLang="en-US" sz="1400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685" name="椭圆 7"/>
          <p:cNvSpPr/>
          <p:nvPr/>
        </p:nvSpPr>
        <p:spPr>
          <a:xfrm>
            <a:off x="3827971" y="2823829"/>
            <a:ext cx="945497" cy="336958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fontScale="97500"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48686" name="任意多边形 24"/>
          <p:cNvSpPr/>
          <p:nvPr/>
        </p:nvSpPr>
        <p:spPr>
          <a:xfrm>
            <a:off x="6073140" y="2688590"/>
            <a:ext cx="1416685" cy="1348105"/>
          </a:xfrm>
          <a:custGeom>
            <a:avLst/>
            <a:gdLst>
              <a:gd name="connsiteX0" fmla="*/ 670162 w 1340324"/>
              <a:gd name="connsiteY0" fmla="*/ 147436 h 1340324"/>
              <a:gd name="connsiteX1" fmla="*/ 147436 w 1340324"/>
              <a:gd name="connsiteY1" fmla="*/ 670162 h 1340324"/>
              <a:gd name="connsiteX2" fmla="*/ 670162 w 1340324"/>
              <a:gd name="connsiteY2" fmla="*/ 1192888 h 1340324"/>
              <a:gd name="connsiteX3" fmla="*/ 1192888 w 1340324"/>
              <a:gd name="connsiteY3" fmla="*/ 670162 h 1340324"/>
              <a:gd name="connsiteX4" fmla="*/ 670162 w 1340324"/>
              <a:gd name="connsiteY4" fmla="*/ 147436 h 1340324"/>
              <a:gd name="connsiteX5" fmla="*/ 670162 w 1340324"/>
              <a:gd name="connsiteY5" fmla="*/ 0 h 1340324"/>
              <a:gd name="connsiteX6" fmla="*/ 1340324 w 1340324"/>
              <a:gd name="connsiteY6" fmla="*/ 670162 h 1340324"/>
              <a:gd name="connsiteX7" fmla="*/ 670162 w 1340324"/>
              <a:gd name="connsiteY7" fmla="*/ 1340324 h 1340324"/>
              <a:gd name="connsiteX8" fmla="*/ 0 w 1340324"/>
              <a:gd name="connsiteY8" fmla="*/ 670162 h 1340324"/>
              <a:gd name="connsiteX9" fmla="*/ 670162 w 1340324"/>
              <a:gd name="connsiteY9" fmla="*/ 0 h 13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324" h="1340324">
                <a:moveTo>
                  <a:pt x="670162" y="147436"/>
                </a:moveTo>
                <a:cubicBezTo>
                  <a:pt x="381468" y="147436"/>
                  <a:pt x="147436" y="381468"/>
                  <a:pt x="147436" y="670162"/>
                </a:cubicBezTo>
                <a:cubicBezTo>
                  <a:pt x="147436" y="958856"/>
                  <a:pt x="381468" y="1192888"/>
                  <a:pt x="670162" y="1192888"/>
                </a:cubicBezTo>
                <a:cubicBezTo>
                  <a:pt x="958856" y="1192888"/>
                  <a:pt x="1192888" y="958856"/>
                  <a:pt x="1192888" y="670162"/>
                </a:cubicBezTo>
                <a:cubicBezTo>
                  <a:pt x="1192888" y="381468"/>
                  <a:pt x="958856" y="147436"/>
                  <a:pt x="670162" y="147436"/>
                </a:cubicBezTo>
                <a:close/>
                <a:moveTo>
                  <a:pt x="670162" y="0"/>
                </a:moveTo>
                <a:cubicBezTo>
                  <a:pt x="1040282" y="0"/>
                  <a:pt x="1340324" y="300042"/>
                  <a:pt x="1340324" y="670162"/>
                </a:cubicBezTo>
                <a:cubicBezTo>
                  <a:pt x="1340324" y="1040282"/>
                  <a:pt x="1040282" y="1340324"/>
                  <a:pt x="670162" y="1340324"/>
                </a:cubicBezTo>
                <a:cubicBezTo>
                  <a:pt x="300042" y="1340324"/>
                  <a:pt x="0" y="1040282"/>
                  <a:pt x="0" y="670162"/>
                </a:cubicBezTo>
                <a:cubicBezTo>
                  <a:pt x="0" y="300042"/>
                  <a:pt x="300042" y="0"/>
                  <a:pt x="670162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Literature</a:t>
            </a:r>
            <a:endParaRPr lang="zh-CN" altLang="en-US" sz="1600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687" name="椭圆 7"/>
          <p:cNvSpPr/>
          <p:nvPr/>
        </p:nvSpPr>
        <p:spPr>
          <a:xfrm>
            <a:off x="6269122" y="2837983"/>
            <a:ext cx="1042729" cy="372164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48688" name="任意多边形 23"/>
          <p:cNvSpPr/>
          <p:nvPr/>
        </p:nvSpPr>
        <p:spPr>
          <a:xfrm>
            <a:off x="1318926" y="2599180"/>
            <a:ext cx="1352866" cy="1352865"/>
          </a:xfrm>
          <a:custGeom>
            <a:avLst/>
            <a:gdLst>
              <a:gd name="connsiteX0" fmla="*/ 862364 w 1724728"/>
              <a:gd name="connsiteY0" fmla="*/ 189720 h 1724728"/>
              <a:gd name="connsiteX1" fmla="*/ 189720 w 1724728"/>
              <a:gd name="connsiteY1" fmla="*/ 862364 h 1724728"/>
              <a:gd name="connsiteX2" fmla="*/ 862364 w 1724728"/>
              <a:gd name="connsiteY2" fmla="*/ 1535008 h 1724728"/>
              <a:gd name="connsiteX3" fmla="*/ 1535008 w 1724728"/>
              <a:gd name="connsiteY3" fmla="*/ 862364 h 1724728"/>
              <a:gd name="connsiteX4" fmla="*/ 862364 w 1724728"/>
              <a:gd name="connsiteY4" fmla="*/ 189720 h 1724728"/>
              <a:gd name="connsiteX5" fmla="*/ 862364 w 1724728"/>
              <a:gd name="connsiteY5" fmla="*/ 0 h 1724728"/>
              <a:gd name="connsiteX6" fmla="*/ 1724728 w 1724728"/>
              <a:gd name="connsiteY6" fmla="*/ 862364 h 1724728"/>
              <a:gd name="connsiteX7" fmla="*/ 862364 w 1724728"/>
              <a:gd name="connsiteY7" fmla="*/ 1724728 h 1724728"/>
              <a:gd name="connsiteX8" fmla="*/ 0 w 1724728"/>
              <a:gd name="connsiteY8" fmla="*/ 862364 h 1724728"/>
              <a:gd name="connsiteX9" fmla="*/ 862364 w 1724728"/>
              <a:gd name="connsiteY9" fmla="*/ 0 h 17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728" h="1724728">
                <a:moveTo>
                  <a:pt x="862364" y="189720"/>
                </a:moveTo>
                <a:cubicBezTo>
                  <a:pt x="490873" y="189720"/>
                  <a:pt x="189720" y="490873"/>
                  <a:pt x="189720" y="862364"/>
                </a:cubicBezTo>
                <a:cubicBezTo>
                  <a:pt x="189720" y="1233855"/>
                  <a:pt x="490873" y="1535008"/>
                  <a:pt x="862364" y="1535008"/>
                </a:cubicBezTo>
                <a:cubicBezTo>
                  <a:pt x="1233855" y="1535008"/>
                  <a:pt x="1535008" y="1233855"/>
                  <a:pt x="1535008" y="862364"/>
                </a:cubicBezTo>
                <a:cubicBezTo>
                  <a:pt x="1535008" y="490873"/>
                  <a:pt x="1233855" y="189720"/>
                  <a:pt x="862364" y="189720"/>
                </a:cubicBezTo>
                <a:close/>
                <a:moveTo>
                  <a:pt x="862364" y="0"/>
                </a:moveTo>
                <a:cubicBezTo>
                  <a:pt x="1338634" y="0"/>
                  <a:pt x="1724728" y="386094"/>
                  <a:pt x="1724728" y="862364"/>
                </a:cubicBezTo>
                <a:cubicBezTo>
                  <a:pt x="1724728" y="1338634"/>
                  <a:pt x="1338634" y="1724728"/>
                  <a:pt x="862364" y="1724728"/>
                </a:cubicBezTo>
                <a:cubicBezTo>
                  <a:pt x="386094" y="1724728"/>
                  <a:pt x="0" y="1338634"/>
                  <a:pt x="0" y="862364"/>
                </a:cubicBezTo>
                <a:cubicBezTo>
                  <a:pt x="0" y="386094"/>
                  <a:pt x="386094" y="0"/>
                  <a:pt x="86236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Literature</a:t>
            </a:r>
          </a:p>
        </p:txBody>
      </p:sp>
      <p:sp>
        <p:nvSpPr>
          <p:cNvPr id="1048689" name="椭圆 7"/>
          <p:cNvSpPr/>
          <p:nvPr/>
        </p:nvSpPr>
        <p:spPr>
          <a:xfrm>
            <a:off x="1496626" y="2746705"/>
            <a:ext cx="997466" cy="357075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48690" name="文本框 25"/>
          <p:cNvSpPr txBox="1"/>
          <p:nvPr/>
        </p:nvSpPr>
        <p:spPr>
          <a:xfrm>
            <a:off x="2409190" y="564515"/>
            <a:ext cx="5057140" cy="7950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</a:rPr>
              <a:t>Literature   文字工作</a:t>
            </a:r>
          </a:p>
        </p:txBody>
      </p:sp>
      <p:sp>
        <p:nvSpPr>
          <p:cNvPr id="1048691" name="文本框 3"/>
          <p:cNvSpPr txBox="1"/>
          <p:nvPr/>
        </p:nvSpPr>
        <p:spPr>
          <a:xfrm>
            <a:off x="1227206" y="4145280"/>
            <a:ext cx="1627369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ym typeface="+mn-ea"/>
              </a:rPr>
              <a:t>HWMR</a:t>
            </a:r>
          </a:p>
          <a:p>
            <a:pPr algn="ctr"/>
            <a:r>
              <a:rPr lang="en-US" altLang="zh-CN" sz="2800" b="1" dirty="0">
                <a:sym typeface="+mn-ea"/>
              </a:rPr>
              <a:t>晨興聖言</a:t>
            </a:r>
          </a:p>
        </p:txBody>
      </p:sp>
      <p:sp>
        <p:nvSpPr>
          <p:cNvPr id="1048692" name="文本框 6"/>
          <p:cNvSpPr txBox="1"/>
          <p:nvPr/>
        </p:nvSpPr>
        <p:spPr>
          <a:xfrm>
            <a:off x="3042920" y="4191000"/>
            <a:ext cx="2540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ko-KR" sz="2800" b="1" dirty="0" smtClean="0">
                <a:ea typeface="Arial Unicode MS" panose="020B0604020202020204" charset="-122"/>
                <a:sym typeface="+mn-ea"/>
              </a:rPr>
              <a:t>Hymns</a:t>
            </a:r>
          </a:p>
          <a:p>
            <a:pPr lvl="0" algn="ctr"/>
            <a:r>
              <a:rPr lang="en-US" altLang="ko-KR" sz="2800" b="1" dirty="0" smtClean="0">
                <a:ea typeface="Arial Unicode MS" panose="020B0604020202020204" charset="-122"/>
                <a:sym typeface="+mn-ea"/>
              </a:rPr>
              <a:t>詩歌</a:t>
            </a:r>
          </a:p>
        </p:txBody>
      </p:sp>
      <p:sp>
        <p:nvSpPr>
          <p:cNvPr id="1048693" name="文本框 7"/>
          <p:cNvSpPr txBox="1"/>
          <p:nvPr/>
        </p:nvSpPr>
        <p:spPr>
          <a:xfrm>
            <a:off x="5292090" y="4152900"/>
            <a:ext cx="3272790" cy="1473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altLang="ko-KR" sz="2800" b="1" dirty="0" smtClean="0">
                <a:ea typeface="华文细黑" panose="02010600040101010101" charset="-122"/>
                <a:sym typeface="+mn-ea"/>
              </a:rPr>
              <a:t>Outlines for Training</a:t>
            </a:r>
          </a:p>
          <a:p>
            <a:pPr lvl="0" algn="ctr">
              <a:lnSpc>
                <a:spcPct val="110000"/>
              </a:lnSpc>
            </a:pPr>
            <a:r>
              <a:rPr lang="en-US" altLang="ko-KR" sz="2800" b="1" dirty="0" smtClean="0">
                <a:ea typeface="华文细黑" panose="02010600040101010101" charset="-122"/>
                <a:sym typeface="+mn-ea"/>
              </a:rPr>
              <a:t>訓練綱要</a:t>
            </a:r>
          </a:p>
        </p:txBody>
      </p:sp>
      <p:sp>
        <p:nvSpPr>
          <p:cNvPr id="2" name="任意多边形 24"/>
          <p:cNvSpPr/>
          <p:nvPr/>
        </p:nvSpPr>
        <p:spPr>
          <a:xfrm>
            <a:off x="9295765" y="2688590"/>
            <a:ext cx="1416685" cy="1348105"/>
          </a:xfrm>
          <a:custGeom>
            <a:avLst/>
            <a:gdLst>
              <a:gd name="connsiteX0" fmla="*/ 670162 w 1340324"/>
              <a:gd name="connsiteY0" fmla="*/ 147436 h 1340324"/>
              <a:gd name="connsiteX1" fmla="*/ 147436 w 1340324"/>
              <a:gd name="connsiteY1" fmla="*/ 670162 h 1340324"/>
              <a:gd name="connsiteX2" fmla="*/ 670162 w 1340324"/>
              <a:gd name="connsiteY2" fmla="*/ 1192888 h 1340324"/>
              <a:gd name="connsiteX3" fmla="*/ 1192888 w 1340324"/>
              <a:gd name="connsiteY3" fmla="*/ 670162 h 1340324"/>
              <a:gd name="connsiteX4" fmla="*/ 670162 w 1340324"/>
              <a:gd name="connsiteY4" fmla="*/ 147436 h 1340324"/>
              <a:gd name="connsiteX5" fmla="*/ 670162 w 1340324"/>
              <a:gd name="connsiteY5" fmla="*/ 0 h 1340324"/>
              <a:gd name="connsiteX6" fmla="*/ 1340324 w 1340324"/>
              <a:gd name="connsiteY6" fmla="*/ 670162 h 1340324"/>
              <a:gd name="connsiteX7" fmla="*/ 670162 w 1340324"/>
              <a:gd name="connsiteY7" fmla="*/ 1340324 h 1340324"/>
              <a:gd name="connsiteX8" fmla="*/ 0 w 1340324"/>
              <a:gd name="connsiteY8" fmla="*/ 670162 h 1340324"/>
              <a:gd name="connsiteX9" fmla="*/ 670162 w 1340324"/>
              <a:gd name="connsiteY9" fmla="*/ 0 h 13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324" h="1340324">
                <a:moveTo>
                  <a:pt x="670162" y="147436"/>
                </a:moveTo>
                <a:cubicBezTo>
                  <a:pt x="381468" y="147436"/>
                  <a:pt x="147436" y="381468"/>
                  <a:pt x="147436" y="670162"/>
                </a:cubicBezTo>
                <a:cubicBezTo>
                  <a:pt x="147436" y="958856"/>
                  <a:pt x="381468" y="1192888"/>
                  <a:pt x="670162" y="1192888"/>
                </a:cubicBezTo>
                <a:cubicBezTo>
                  <a:pt x="958856" y="1192888"/>
                  <a:pt x="1192888" y="958856"/>
                  <a:pt x="1192888" y="670162"/>
                </a:cubicBezTo>
                <a:cubicBezTo>
                  <a:pt x="1192888" y="381468"/>
                  <a:pt x="958856" y="147436"/>
                  <a:pt x="670162" y="147436"/>
                </a:cubicBezTo>
                <a:close/>
                <a:moveTo>
                  <a:pt x="670162" y="0"/>
                </a:moveTo>
                <a:cubicBezTo>
                  <a:pt x="1040282" y="0"/>
                  <a:pt x="1340324" y="300042"/>
                  <a:pt x="1340324" y="670162"/>
                </a:cubicBezTo>
                <a:cubicBezTo>
                  <a:pt x="1340324" y="1040282"/>
                  <a:pt x="1040282" y="1340324"/>
                  <a:pt x="670162" y="1340324"/>
                </a:cubicBezTo>
                <a:cubicBezTo>
                  <a:pt x="300042" y="1340324"/>
                  <a:pt x="0" y="1040282"/>
                  <a:pt x="0" y="670162"/>
                </a:cubicBezTo>
                <a:cubicBezTo>
                  <a:pt x="0" y="300042"/>
                  <a:pt x="300042" y="0"/>
                  <a:pt x="670162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Literature</a:t>
            </a:r>
            <a:endParaRPr lang="zh-CN" altLang="en-US" sz="1600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3" name="椭圆 7"/>
          <p:cNvSpPr/>
          <p:nvPr/>
        </p:nvSpPr>
        <p:spPr>
          <a:xfrm>
            <a:off x="9491747" y="2837983"/>
            <a:ext cx="1042729" cy="372164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8475980" y="4191000"/>
            <a:ext cx="3272790" cy="26983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altLang="ko-KR" sz="2600" b="1" dirty="0" smtClean="0">
                <a:ea typeface="华文细黑" panose="02010600040101010101" charset="-122"/>
                <a:sym typeface="+mn-ea"/>
              </a:rPr>
              <a:t>Khmer Bible of Recovery Version &amp; Other spiritual books</a:t>
            </a:r>
          </a:p>
          <a:p>
            <a:pPr lvl="0" algn="ctr">
              <a:lnSpc>
                <a:spcPct val="110000"/>
              </a:lnSpc>
            </a:pPr>
            <a:r>
              <a:rPr lang="zh-CN" altLang="en-US" sz="2600" b="1" dirty="0" smtClean="0">
                <a:ea typeface="华文细黑" panose="02010600040101010101" charset="-122"/>
                <a:sym typeface="+mn-ea"/>
              </a:rPr>
              <a:t>柬文恢复版圣经和其他属灵书报</a:t>
            </a:r>
            <a:r>
              <a:rPr lang="en-US" altLang="ko-KR" sz="2600" b="1" dirty="0" smtClean="0">
                <a:ea typeface="华文细黑" panose="02010600040101010101" charset="-122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文本框 1"/>
          <p:cNvSpPr txBox="1"/>
          <p:nvPr/>
        </p:nvSpPr>
        <p:spPr>
          <a:xfrm>
            <a:off x="1996440" y="34163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sz="3600" dirty="0"/>
              <a:t>HWMR   晨興聖言</a:t>
            </a:r>
          </a:p>
        </p:txBody>
      </p:sp>
      <p:pic>
        <p:nvPicPr>
          <p:cNvPr id="2097180" name="图片 3" descr="IMG_20171002_2348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85" y="1301115"/>
            <a:ext cx="2777490" cy="41560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81" name="图片 2" descr="924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0000">
            <a:off x="744855" y="1788795"/>
            <a:ext cx="2794635" cy="4155440"/>
          </a:xfrm>
          <a:prstGeom prst="rect">
            <a:avLst/>
          </a:prstGeom>
        </p:spPr>
      </p:pic>
      <p:pic>
        <p:nvPicPr>
          <p:cNvPr id="2097182" name="图片 3" descr="923_看图王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7951470" y="1920240"/>
            <a:ext cx="3115945" cy="421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文本框 1"/>
          <p:cNvSpPr txBox="1"/>
          <p:nvPr/>
        </p:nvSpPr>
        <p:spPr>
          <a:xfrm>
            <a:off x="990600" y="34163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 </a:t>
            </a:r>
            <a:r>
              <a:rPr lang="zh-CN" altLang="en-US" sz="3900" dirty="0"/>
              <a:t>Hymns   詩歌</a:t>
            </a:r>
          </a:p>
        </p:txBody>
      </p:sp>
      <p:sp>
        <p:nvSpPr>
          <p:cNvPr id="1048703" name="矩形 9"/>
          <p:cNvSpPr/>
          <p:nvPr/>
        </p:nvSpPr>
        <p:spPr>
          <a:xfrm>
            <a:off x="9871844" y="1121410"/>
            <a:ext cx="1988059" cy="397573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ko-KR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Translating and editing 500 Hymns</a:t>
            </a:r>
            <a:endParaRPr lang="en-US" altLang="ko-KR" sz="2800" b="1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ko-KR" sz="28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翻譯並編輯500首詩歌</a:t>
            </a:r>
            <a:endParaRPr lang="en-US" altLang="ko-KR" sz="2800" b="1" dirty="0"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2097183" name="Picture 12" descr="C:\Users\LEC\Desktop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5945" y="1682488"/>
            <a:ext cx="5485899" cy="4236347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84" name="Picture 5" descr="C:\Users\LEC\Desktop\HYMNS BOO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82731"/>
            <a:ext cx="3018579" cy="4355484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文本框 1"/>
          <p:cNvSpPr txBox="1"/>
          <p:nvPr/>
        </p:nvSpPr>
        <p:spPr>
          <a:xfrm>
            <a:off x="990600" y="382574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sz="3600" dirty="0"/>
              <a:t>Outlines for Training </a:t>
            </a:r>
            <a:endParaRPr lang="en-SG" altLang="zh-CN" sz="3600" dirty="0" smtClean="0"/>
          </a:p>
          <a:p>
            <a:r>
              <a:rPr lang="zh-CN" altLang="en-US" sz="3600" dirty="0" smtClean="0"/>
              <a:t>訓</a:t>
            </a:r>
            <a:r>
              <a:rPr lang="zh-CN" altLang="en-US" sz="3600" dirty="0"/>
              <a:t>練綱要</a:t>
            </a:r>
          </a:p>
        </p:txBody>
      </p:sp>
      <p:sp>
        <p:nvSpPr>
          <p:cNvPr id="1048708" name="矩形 9"/>
          <p:cNvSpPr/>
          <p:nvPr/>
        </p:nvSpPr>
        <p:spPr>
          <a:xfrm>
            <a:off x="8709660" y="3745392"/>
            <a:ext cx="3053715" cy="237680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altLang="ko-KR" sz="32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Outlines for various </a:t>
            </a:r>
          </a:p>
          <a:p>
            <a:pPr algn="ctr"/>
            <a:r>
              <a:rPr lang="en-US" altLang="ko-KR" sz="32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kinds of trainings</a:t>
            </a:r>
          </a:p>
          <a:p>
            <a:pPr algn="ctr"/>
            <a:endParaRPr lang="en-US" altLang="ko-KR" sz="3200" b="1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/>
            <a:r>
              <a:rPr lang="en-US" altLang="ko-KR" sz="32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各種訓練綱要</a:t>
            </a:r>
            <a:endParaRPr lang="en-US" altLang="ko-KR" sz="3200" b="1" dirty="0">
              <a:latin typeface="Arial Unicode MS" panose="020B0604020202020204" charset="-122"/>
              <a:ea typeface="Arial Unicode MS" panose="020B0604020202020204" charset="-122"/>
            </a:endParaRPr>
          </a:p>
        </p:txBody>
      </p:sp>
      <p:pic>
        <p:nvPicPr>
          <p:cNvPr id="2097185" name="图片 0" descr="928_看图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1259205" y="1604010"/>
            <a:ext cx="3195955" cy="4567555"/>
          </a:xfrm>
          <a:prstGeom prst="rect">
            <a:avLst/>
          </a:prstGeom>
        </p:spPr>
      </p:pic>
      <p:pic>
        <p:nvPicPr>
          <p:cNvPr id="2097186" name="图片 2" descr="927_看图王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5261610" y="1634490"/>
            <a:ext cx="2990215" cy="4567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0280" y="240412"/>
            <a:ext cx="101981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Concerning the Khmer Bible of Recovery Version.</a:t>
            </a:r>
          </a:p>
          <a:p>
            <a:pPr lvl="1">
              <a:lnSpc>
                <a:spcPct val="100000"/>
              </a:lnSpc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关于柬文恢复版圣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经</a:t>
            </a:r>
            <a:endParaRPr lang="en-US" altLang="zh-CN" sz="24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55600" indent="12700">
              <a:lnSpc>
                <a:spcPct val="100000"/>
              </a:lnSpc>
            </a:pP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Now we have translated the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verses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Matthew, Mark, Luke, John, Acts, Romans, 1 Thessalonians, 2 Thessalonians, 1 Timothy, 2 Timothy, Titus, Philemon, Hebrews, James, 1Peter, 2Peter, 1 John, 2 John, 3 John, Jude, the first seven chapters of 1 Corinthians </a:t>
            </a:r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and the first five chapters of Revelation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the first draft of the 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foot 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notes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</a:t>
            </a:r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Mark, Luke, John, Acts, 1 Timothy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marL="355600" indent="12700"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我们已经翻译了马太福音、马可福音、路加福音、约翰福音、使徒行传、罗马书、帖撒罗尼迦前书、帖撒罗尼迦后书、提摩太前书、提摩太后书、提多书、腓利门书、希伯来书、雅各书、彼得前书、彼得后书、约翰一书、约翰二书、约翰三书、犹大书、哥林多前书前七章和启示录前五章的经文和</a:t>
            </a:r>
            <a:r>
              <a:rPr lang="zh-CN" altLang="en-US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马可福音、路加福音、约翰福音、使徒行传和提摩太前书的注解初稿。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400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84275" y="373608"/>
            <a:ext cx="10326370" cy="63094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55600" indent="-355600"/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2. Concerning the Materials for Shepherding New Believers </a:t>
            </a:r>
            <a:r>
              <a:rPr lang="en-US" altLang="zh-CN" sz="2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(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96 Lessons).</a:t>
            </a:r>
          </a:p>
          <a:p>
            <a:pPr lvl="1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关于牧养材料（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96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课）</a:t>
            </a:r>
          </a:p>
          <a:p>
            <a:pPr lvl="1"/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 indent="0" fontAlgn="auto"/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Now we have translated the first three series(48 Lessons) of Shepherding Materials.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lvl="1" indent="0" fontAlgn="auto"/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目前我们已经翻译了牧养材料的前三系列（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48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课）。</a:t>
            </a:r>
          </a:p>
          <a:p>
            <a:pPr indent="0" fontAlgn="auto"/>
            <a:endParaRPr lang="en-US" altLang="zh-CN" sz="28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3. Concerning the </a:t>
            </a:r>
            <a:r>
              <a:rPr lang="en-US" altLang="zh-CN" sz="2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Rhema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Book.</a:t>
            </a:r>
          </a:p>
          <a:p>
            <a:pPr lvl="1"/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关于雷玛书报</a:t>
            </a:r>
            <a:endParaRPr lang="zh-CN" altLang="en-US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55600"/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Now we have translated</a:t>
            </a:r>
            <a:r>
              <a:rPr lang="en-US" altLang="zh-CN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all seven books and </a:t>
            </a:r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finished the </a:t>
            </a:r>
            <a:r>
              <a:rPr lang="en-US" altLang="zh-CN" sz="2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proofreading</a:t>
            </a:r>
            <a:r>
              <a:rPr lang="en-US" altLang="zh-CN" sz="2800" b="1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.</a:t>
            </a:r>
          </a:p>
          <a:p>
            <a:pPr indent="355600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我们已经翻译完成了全部七本书报并已经完成校对。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任意多边形 26"/>
          <p:cNvSpPr/>
          <p:nvPr/>
        </p:nvSpPr>
        <p:spPr>
          <a:xfrm>
            <a:off x="6807835" y="2743835"/>
            <a:ext cx="1329690" cy="1358900"/>
          </a:xfrm>
          <a:custGeom>
            <a:avLst/>
            <a:gdLst>
              <a:gd name="connsiteX0" fmla="*/ 727377 w 1454752"/>
              <a:gd name="connsiteY0" fmla="*/ 160023 h 1454752"/>
              <a:gd name="connsiteX1" fmla="*/ 160023 w 1454752"/>
              <a:gd name="connsiteY1" fmla="*/ 727377 h 1454752"/>
              <a:gd name="connsiteX2" fmla="*/ 727377 w 1454752"/>
              <a:gd name="connsiteY2" fmla="*/ 1294731 h 1454752"/>
              <a:gd name="connsiteX3" fmla="*/ 1294731 w 1454752"/>
              <a:gd name="connsiteY3" fmla="*/ 727377 h 1454752"/>
              <a:gd name="connsiteX4" fmla="*/ 727377 w 1454752"/>
              <a:gd name="connsiteY4" fmla="*/ 160023 h 1454752"/>
              <a:gd name="connsiteX5" fmla="*/ 727376 w 1454752"/>
              <a:gd name="connsiteY5" fmla="*/ 0 h 1454752"/>
              <a:gd name="connsiteX6" fmla="*/ 1454752 w 1454752"/>
              <a:gd name="connsiteY6" fmla="*/ 727376 h 1454752"/>
              <a:gd name="connsiteX7" fmla="*/ 727376 w 1454752"/>
              <a:gd name="connsiteY7" fmla="*/ 1454752 h 1454752"/>
              <a:gd name="connsiteX8" fmla="*/ 0 w 1454752"/>
              <a:gd name="connsiteY8" fmla="*/ 727376 h 1454752"/>
              <a:gd name="connsiteX9" fmla="*/ 727376 w 1454752"/>
              <a:gd name="connsiteY9" fmla="*/ 0 h 14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752" h="1454752">
                <a:moveTo>
                  <a:pt x="727377" y="160023"/>
                </a:moveTo>
                <a:cubicBezTo>
                  <a:pt x="414036" y="160023"/>
                  <a:pt x="160023" y="414036"/>
                  <a:pt x="160023" y="727377"/>
                </a:cubicBezTo>
                <a:cubicBezTo>
                  <a:pt x="160023" y="1040718"/>
                  <a:pt x="414036" y="1294731"/>
                  <a:pt x="727377" y="1294731"/>
                </a:cubicBezTo>
                <a:cubicBezTo>
                  <a:pt x="1040718" y="1294731"/>
                  <a:pt x="1294731" y="1040718"/>
                  <a:pt x="1294731" y="727377"/>
                </a:cubicBezTo>
                <a:cubicBezTo>
                  <a:pt x="1294731" y="414036"/>
                  <a:pt x="1040718" y="160023"/>
                  <a:pt x="727377" y="160023"/>
                </a:cubicBezTo>
                <a:close/>
                <a:moveTo>
                  <a:pt x="727376" y="0"/>
                </a:moveTo>
                <a:cubicBezTo>
                  <a:pt x="1129095" y="0"/>
                  <a:pt x="1454752" y="325657"/>
                  <a:pt x="1454752" y="727376"/>
                </a:cubicBezTo>
                <a:cubicBezTo>
                  <a:pt x="1454752" y="1129095"/>
                  <a:pt x="1129095" y="1454752"/>
                  <a:pt x="727376" y="1454752"/>
                </a:cubicBezTo>
                <a:cubicBezTo>
                  <a:pt x="325657" y="1454752"/>
                  <a:pt x="0" y="1129095"/>
                  <a:pt x="0" y="727376"/>
                </a:cubicBezTo>
                <a:cubicBezTo>
                  <a:pt x="0" y="325657"/>
                  <a:pt x="325657" y="0"/>
                  <a:pt x="72737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Blending</a:t>
            </a:r>
            <a:endParaRPr lang="zh-CN" altLang="en-US" sz="1600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713" name="椭圆 7"/>
          <p:cNvSpPr/>
          <p:nvPr/>
        </p:nvSpPr>
        <p:spPr>
          <a:xfrm>
            <a:off x="7007416" y="2900029"/>
            <a:ext cx="945497" cy="336958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48714" name="任意多边形 23"/>
          <p:cNvSpPr/>
          <p:nvPr/>
        </p:nvSpPr>
        <p:spPr>
          <a:xfrm>
            <a:off x="2507646" y="2629660"/>
            <a:ext cx="1352866" cy="1352865"/>
          </a:xfrm>
          <a:custGeom>
            <a:avLst/>
            <a:gdLst>
              <a:gd name="connsiteX0" fmla="*/ 862364 w 1724728"/>
              <a:gd name="connsiteY0" fmla="*/ 189720 h 1724728"/>
              <a:gd name="connsiteX1" fmla="*/ 189720 w 1724728"/>
              <a:gd name="connsiteY1" fmla="*/ 862364 h 1724728"/>
              <a:gd name="connsiteX2" fmla="*/ 862364 w 1724728"/>
              <a:gd name="connsiteY2" fmla="*/ 1535008 h 1724728"/>
              <a:gd name="connsiteX3" fmla="*/ 1535008 w 1724728"/>
              <a:gd name="connsiteY3" fmla="*/ 862364 h 1724728"/>
              <a:gd name="connsiteX4" fmla="*/ 862364 w 1724728"/>
              <a:gd name="connsiteY4" fmla="*/ 189720 h 1724728"/>
              <a:gd name="connsiteX5" fmla="*/ 862364 w 1724728"/>
              <a:gd name="connsiteY5" fmla="*/ 0 h 1724728"/>
              <a:gd name="connsiteX6" fmla="*/ 1724728 w 1724728"/>
              <a:gd name="connsiteY6" fmla="*/ 862364 h 1724728"/>
              <a:gd name="connsiteX7" fmla="*/ 862364 w 1724728"/>
              <a:gd name="connsiteY7" fmla="*/ 1724728 h 1724728"/>
              <a:gd name="connsiteX8" fmla="*/ 0 w 1724728"/>
              <a:gd name="connsiteY8" fmla="*/ 862364 h 1724728"/>
              <a:gd name="connsiteX9" fmla="*/ 862364 w 1724728"/>
              <a:gd name="connsiteY9" fmla="*/ 0 h 17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728" h="1724728">
                <a:moveTo>
                  <a:pt x="862364" y="189720"/>
                </a:moveTo>
                <a:cubicBezTo>
                  <a:pt x="490873" y="189720"/>
                  <a:pt x="189720" y="490873"/>
                  <a:pt x="189720" y="862364"/>
                </a:cubicBezTo>
                <a:cubicBezTo>
                  <a:pt x="189720" y="1233855"/>
                  <a:pt x="490873" y="1535008"/>
                  <a:pt x="862364" y="1535008"/>
                </a:cubicBezTo>
                <a:cubicBezTo>
                  <a:pt x="1233855" y="1535008"/>
                  <a:pt x="1535008" y="1233855"/>
                  <a:pt x="1535008" y="862364"/>
                </a:cubicBezTo>
                <a:cubicBezTo>
                  <a:pt x="1535008" y="490873"/>
                  <a:pt x="1233855" y="189720"/>
                  <a:pt x="862364" y="189720"/>
                </a:cubicBezTo>
                <a:close/>
                <a:moveTo>
                  <a:pt x="862364" y="0"/>
                </a:moveTo>
                <a:cubicBezTo>
                  <a:pt x="1338634" y="0"/>
                  <a:pt x="1724728" y="386094"/>
                  <a:pt x="1724728" y="862364"/>
                </a:cubicBezTo>
                <a:cubicBezTo>
                  <a:pt x="1724728" y="1338634"/>
                  <a:pt x="1338634" y="1724728"/>
                  <a:pt x="862364" y="1724728"/>
                </a:cubicBezTo>
                <a:cubicBezTo>
                  <a:pt x="386094" y="1724728"/>
                  <a:pt x="0" y="1338634"/>
                  <a:pt x="0" y="862364"/>
                </a:cubicBezTo>
                <a:cubicBezTo>
                  <a:pt x="0" y="386094"/>
                  <a:pt x="386094" y="0"/>
                  <a:pt x="86236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/>
          <a:lstStyle/>
          <a:p>
            <a:pPr algn="ctr"/>
            <a:r>
              <a:rPr lang="zh-CN" altLang="en-US" sz="12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Conference</a:t>
            </a:r>
          </a:p>
        </p:txBody>
      </p:sp>
      <p:sp>
        <p:nvSpPr>
          <p:cNvPr id="1048715" name="椭圆 7"/>
          <p:cNvSpPr/>
          <p:nvPr/>
        </p:nvSpPr>
        <p:spPr>
          <a:xfrm>
            <a:off x="2685346" y="2777185"/>
            <a:ext cx="997466" cy="357075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48716" name="文本框 25"/>
          <p:cNvSpPr txBox="1"/>
          <p:nvPr/>
        </p:nvSpPr>
        <p:spPr>
          <a:xfrm>
            <a:off x="2507615" y="1351280"/>
            <a:ext cx="8347710" cy="10998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endParaRPr lang="zh-CN" altLang="en-US" b="0" dirty="0">
              <a:solidFill>
                <a:srgbClr val="FFFF00"/>
              </a:solidFill>
              <a:latin typeface="+mj-lt"/>
              <a:ea typeface="+mj-ea"/>
            </a:endParaRPr>
          </a:p>
        </p:txBody>
      </p:sp>
      <p:sp>
        <p:nvSpPr>
          <p:cNvPr id="1048717" name="文本框 9"/>
          <p:cNvSpPr txBox="1"/>
          <p:nvPr/>
        </p:nvSpPr>
        <p:spPr>
          <a:xfrm>
            <a:off x="1512570" y="4277360"/>
            <a:ext cx="35814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International Blending Conference </a:t>
            </a: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in Phnom Penh</a:t>
            </a:r>
          </a:p>
          <a:p>
            <a:pPr algn="ctr"/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金邊國際相調特會</a:t>
            </a:r>
          </a:p>
        </p:txBody>
      </p:sp>
      <p:sp>
        <p:nvSpPr>
          <p:cNvPr id="1048718" name="椭圆 18"/>
          <p:cNvSpPr/>
          <p:nvPr/>
        </p:nvSpPr>
        <p:spPr>
          <a:xfrm>
            <a:off x="1335570" y="557650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048719" name="文本框 9"/>
          <p:cNvSpPr txBox="1"/>
          <p:nvPr/>
        </p:nvSpPr>
        <p:spPr>
          <a:xfrm>
            <a:off x="5571490" y="4277360"/>
            <a:ext cx="473257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Blending together with saints from different area</a:t>
            </a:r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、</a:t>
            </a:r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district and country </a:t>
            </a:r>
          </a:p>
          <a:p>
            <a:pPr algn="ctr"/>
            <a:r>
              <a:rPr lang="zh-CN" altLang="en-US" sz="2800" b="1" dirty="0">
                <a:solidFill>
                  <a:srgbClr val="FFFF00"/>
                </a:solidFill>
                <a:sym typeface="+mn-ea"/>
              </a:rPr>
              <a:t>與來自不同區域不同國家的聖徒們一同相調</a:t>
            </a:r>
          </a:p>
        </p:txBody>
      </p:sp>
      <p:sp>
        <p:nvSpPr>
          <p:cNvPr id="1048720" name="文本框 1"/>
          <p:cNvSpPr txBox="1"/>
          <p:nvPr/>
        </p:nvSpPr>
        <p:spPr>
          <a:xfrm>
            <a:off x="2507615" y="706120"/>
            <a:ext cx="91662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+mj-lt"/>
                <a:ea typeface="+mj-ea"/>
                <a:sym typeface="+mn-ea"/>
              </a:rPr>
              <a:t>Conference &amp; Blending   特會與相調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extBox 15"/>
          <p:cNvSpPr txBox="1">
            <a:spLocks noChangeArrowheads="1"/>
          </p:cNvSpPr>
          <p:nvPr/>
        </p:nvSpPr>
        <p:spPr bwMode="auto">
          <a:xfrm>
            <a:off x="655955" y="251460"/>
            <a:ext cx="10703560" cy="11277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4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 to Cambodia 柬埔寨簡介</a:t>
            </a:r>
          </a:p>
        </p:txBody>
      </p:sp>
      <p:cxnSp>
        <p:nvCxnSpPr>
          <p:cNvPr id="3145731" name="直接连接符 32"/>
          <p:cNvCxnSpPr/>
          <p:nvPr/>
        </p:nvCxnSpPr>
        <p:spPr>
          <a:xfrm>
            <a:off x="1044000" y="1089660"/>
            <a:ext cx="9936000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47" name="TextBox 14"/>
          <p:cNvSpPr txBox="1">
            <a:spLocks noChangeArrowheads="1"/>
          </p:cNvSpPr>
          <p:nvPr/>
        </p:nvSpPr>
        <p:spPr bwMode="auto">
          <a:xfrm>
            <a:off x="694690" y="2075180"/>
            <a:ext cx="4326890" cy="143573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indent="0" algn="ctr">
              <a:buNone/>
            </a:pPr>
            <a:r>
              <a:rPr lang="en-US" altLang="ko-KR" sz="2800" b="1" dirty="0">
                <a:latin typeface="Malgun Gothic (Body)"/>
                <a:sym typeface="+mn-ea"/>
              </a:rPr>
              <a:t>25 Provinces and One Capital City</a:t>
            </a:r>
          </a:p>
          <a:p>
            <a:pPr indent="0" algn="ctr">
              <a:buNone/>
            </a:pPr>
            <a:r>
              <a:rPr lang="zh-TW" altLang="en-US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二十五個省及一個首都</a:t>
            </a:r>
          </a:p>
        </p:txBody>
      </p:sp>
      <p:pic>
        <p:nvPicPr>
          <p:cNvPr id="2097175" name="图片 1" descr="未q100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80" y="1464945"/>
            <a:ext cx="5970270" cy="5079365"/>
          </a:xfrm>
          <a:prstGeom prst="rect">
            <a:avLst/>
          </a:prstGeom>
        </p:spPr>
      </p:pic>
      <p:cxnSp>
        <p:nvCxnSpPr>
          <p:cNvPr id="3145732" name="直接连接符 2"/>
          <p:cNvCxnSpPr/>
          <p:nvPr/>
        </p:nvCxnSpPr>
        <p:spPr>
          <a:xfrm>
            <a:off x="4968000" y="2412000"/>
            <a:ext cx="0" cy="2016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7840" y="3985215"/>
            <a:ext cx="4988560" cy="1631216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There are 17 churches in Cambodia</a:t>
            </a:r>
          </a:p>
          <a:p>
            <a:pPr algn="ctr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柬埔寨共有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17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处召会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文本框 1"/>
          <p:cNvSpPr txBox="1"/>
          <p:nvPr/>
        </p:nvSpPr>
        <p:spPr>
          <a:xfrm>
            <a:off x="990600" y="34163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Conference   特會</a:t>
            </a:r>
          </a:p>
        </p:txBody>
      </p:sp>
      <p:sp>
        <p:nvSpPr>
          <p:cNvPr id="1048725" name="文本框 2"/>
          <p:cNvSpPr txBox="1"/>
          <p:nvPr/>
        </p:nvSpPr>
        <p:spPr>
          <a:xfrm>
            <a:off x="5814060" y="3456807"/>
            <a:ext cx="577024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Since 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2007 </a:t>
            </a:r>
          </a:p>
          <a:p>
            <a:pPr algn="ctr"/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every </a:t>
            </a:r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y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ear </a:t>
            </a:r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many 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overseas saints have come to blend with 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the 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local </a:t>
            </a:r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saints</a:t>
            </a:r>
            <a:endParaRPr lang="en-US" altLang="ko-KR" sz="2400" b="1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/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80 </a:t>
            </a:r>
            <a:r>
              <a:rPr lang="en-US" altLang="ko-KR" sz="24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overseas had blending with 250 </a:t>
            </a:r>
            <a:r>
              <a:rPr lang="en-US" altLang="ko-KR" sz="24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local saints in 2018</a:t>
            </a:r>
          </a:p>
          <a:p>
            <a:pPr algn="ctr"/>
            <a:r>
              <a:rPr lang="en-US" altLang="ko-KR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自從2007年</a:t>
            </a:r>
            <a:endParaRPr lang="en-US" altLang="ko-KR" sz="2400" b="1" dirty="0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ko-KR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每年有許多從海外來的聖徒</a:t>
            </a:r>
            <a:endParaRPr lang="en-US" altLang="ko-KR" sz="2400" b="1" dirty="0">
              <a:latin typeface="华文楷体" panose="02010600040101010101" charset="-122"/>
              <a:ea typeface="华文楷体" panose="02010600040101010101" charset="-122"/>
            </a:endParaRPr>
          </a:p>
          <a:p>
            <a:pPr algn="ctr"/>
            <a:r>
              <a:rPr lang="en-US" altLang="ko-KR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與當地聖徒 2018年 80位從海外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與</a:t>
            </a:r>
            <a:r>
              <a:rPr lang="en-US" altLang="ko-KR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 250位本地聖徒</a:t>
            </a:r>
            <a:endParaRPr lang="zh-CN" altLang="en-US" sz="2400" dirty="0"/>
          </a:p>
        </p:txBody>
      </p:sp>
      <p:pic>
        <p:nvPicPr>
          <p:cNvPr id="2097187" name="图片 0" descr="14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" y="1173480"/>
            <a:ext cx="4048760" cy="2355850"/>
          </a:xfrm>
          <a:prstGeom prst="rect">
            <a:avLst/>
          </a:prstGeom>
        </p:spPr>
      </p:pic>
      <p:pic>
        <p:nvPicPr>
          <p:cNvPr id="2097188" name="图片 1" descr="IMG_20180127_190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40" y="1160145"/>
            <a:ext cx="3598545" cy="2356485"/>
          </a:xfrm>
          <a:prstGeom prst="rect">
            <a:avLst/>
          </a:prstGeom>
        </p:spPr>
      </p:pic>
      <p:pic>
        <p:nvPicPr>
          <p:cNvPr id="2097189" name="图片 2" descr="IMG_20180127_1934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015" y="3772535"/>
            <a:ext cx="4108450" cy="255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文本框 1"/>
          <p:cNvSpPr txBox="1"/>
          <p:nvPr/>
        </p:nvSpPr>
        <p:spPr>
          <a:xfrm>
            <a:off x="594360" y="23495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Blending   相調</a:t>
            </a:r>
          </a:p>
        </p:txBody>
      </p:sp>
      <p:sp>
        <p:nvSpPr>
          <p:cNvPr id="1048730" name="椭圆 7"/>
          <p:cNvSpPr/>
          <p:nvPr/>
        </p:nvSpPr>
        <p:spPr>
          <a:xfrm>
            <a:off x="5305425" y="4645660"/>
            <a:ext cx="240030" cy="2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31" name="椭圆 10"/>
          <p:cNvSpPr/>
          <p:nvPr/>
        </p:nvSpPr>
        <p:spPr>
          <a:xfrm>
            <a:off x="5535295" y="4584065"/>
            <a:ext cx="240030" cy="2082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90" name="图片 0" descr="IMG_20180616_101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065" y="1339215"/>
            <a:ext cx="3541395" cy="2656205"/>
          </a:xfrm>
          <a:prstGeom prst="rect">
            <a:avLst/>
          </a:prstGeom>
        </p:spPr>
      </p:pic>
      <p:pic>
        <p:nvPicPr>
          <p:cNvPr id="2097191" name="图片 1" descr="IMG_20171116_1857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" y="3996690"/>
            <a:ext cx="3540125" cy="2354580"/>
          </a:xfrm>
          <a:prstGeom prst="rect">
            <a:avLst/>
          </a:prstGeom>
        </p:spPr>
      </p:pic>
      <p:pic>
        <p:nvPicPr>
          <p:cNvPr id="2097192" name="图片 2" descr="IMG_20180707_114324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515" y="3995420"/>
            <a:ext cx="3594100" cy="2355850"/>
          </a:xfrm>
          <a:prstGeom prst="rect">
            <a:avLst/>
          </a:prstGeom>
        </p:spPr>
      </p:pic>
      <p:pic>
        <p:nvPicPr>
          <p:cNvPr id="2097193" name="图片 3" descr="FB_IMG_15388289591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8575" y="1339215"/>
            <a:ext cx="3539490" cy="2656205"/>
          </a:xfrm>
          <a:prstGeom prst="rect">
            <a:avLst/>
          </a:prstGeom>
        </p:spPr>
      </p:pic>
      <p:pic>
        <p:nvPicPr>
          <p:cNvPr id="2097194" name="图片 4" descr="FB_IMG_15388287779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1615" y="3996690"/>
            <a:ext cx="3541395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椭圆 18"/>
          <p:cNvSpPr/>
          <p:nvPr/>
        </p:nvSpPr>
        <p:spPr>
          <a:xfrm>
            <a:off x="1609890" y="557650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048736" name="任意多边形 26"/>
          <p:cNvSpPr/>
          <p:nvPr/>
        </p:nvSpPr>
        <p:spPr>
          <a:xfrm>
            <a:off x="6303645" y="2775585"/>
            <a:ext cx="1329690" cy="1313815"/>
          </a:xfrm>
          <a:custGeom>
            <a:avLst/>
            <a:gdLst>
              <a:gd name="connsiteX0" fmla="*/ 727377 w 1454752"/>
              <a:gd name="connsiteY0" fmla="*/ 160023 h 1454752"/>
              <a:gd name="connsiteX1" fmla="*/ 160023 w 1454752"/>
              <a:gd name="connsiteY1" fmla="*/ 727377 h 1454752"/>
              <a:gd name="connsiteX2" fmla="*/ 727377 w 1454752"/>
              <a:gd name="connsiteY2" fmla="*/ 1294731 h 1454752"/>
              <a:gd name="connsiteX3" fmla="*/ 1294731 w 1454752"/>
              <a:gd name="connsiteY3" fmla="*/ 727377 h 1454752"/>
              <a:gd name="connsiteX4" fmla="*/ 727377 w 1454752"/>
              <a:gd name="connsiteY4" fmla="*/ 160023 h 1454752"/>
              <a:gd name="connsiteX5" fmla="*/ 727376 w 1454752"/>
              <a:gd name="connsiteY5" fmla="*/ 0 h 1454752"/>
              <a:gd name="connsiteX6" fmla="*/ 1454752 w 1454752"/>
              <a:gd name="connsiteY6" fmla="*/ 727376 h 1454752"/>
              <a:gd name="connsiteX7" fmla="*/ 727376 w 1454752"/>
              <a:gd name="connsiteY7" fmla="*/ 1454752 h 1454752"/>
              <a:gd name="connsiteX8" fmla="*/ 0 w 1454752"/>
              <a:gd name="connsiteY8" fmla="*/ 727376 h 1454752"/>
              <a:gd name="connsiteX9" fmla="*/ 727376 w 1454752"/>
              <a:gd name="connsiteY9" fmla="*/ 0 h 14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752" h="1454752">
                <a:moveTo>
                  <a:pt x="727377" y="160023"/>
                </a:moveTo>
                <a:cubicBezTo>
                  <a:pt x="414036" y="160023"/>
                  <a:pt x="160023" y="414036"/>
                  <a:pt x="160023" y="727377"/>
                </a:cubicBezTo>
                <a:cubicBezTo>
                  <a:pt x="160023" y="1040718"/>
                  <a:pt x="414036" y="1294731"/>
                  <a:pt x="727377" y="1294731"/>
                </a:cubicBezTo>
                <a:cubicBezTo>
                  <a:pt x="1040718" y="1294731"/>
                  <a:pt x="1294731" y="1040718"/>
                  <a:pt x="1294731" y="727377"/>
                </a:cubicBezTo>
                <a:cubicBezTo>
                  <a:pt x="1294731" y="414036"/>
                  <a:pt x="1040718" y="160023"/>
                  <a:pt x="727377" y="160023"/>
                </a:cubicBezTo>
                <a:close/>
                <a:moveTo>
                  <a:pt x="727376" y="0"/>
                </a:moveTo>
                <a:cubicBezTo>
                  <a:pt x="1129095" y="0"/>
                  <a:pt x="1454752" y="325657"/>
                  <a:pt x="1454752" y="727376"/>
                </a:cubicBezTo>
                <a:cubicBezTo>
                  <a:pt x="1454752" y="1129095"/>
                  <a:pt x="1129095" y="1454752"/>
                  <a:pt x="727376" y="1454752"/>
                </a:cubicBezTo>
                <a:cubicBezTo>
                  <a:pt x="325657" y="1454752"/>
                  <a:pt x="0" y="1129095"/>
                  <a:pt x="0" y="727376"/>
                </a:cubicBezTo>
                <a:cubicBezTo>
                  <a:pt x="0" y="325657"/>
                  <a:pt x="325657" y="0"/>
                  <a:pt x="72737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Training</a:t>
            </a:r>
            <a:endParaRPr lang="en-US" altLang="zh-CN" sz="1400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737" name="椭圆 7"/>
          <p:cNvSpPr/>
          <p:nvPr/>
        </p:nvSpPr>
        <p:spPr>
          <a:xfrm>
            <a:off x="6503226" y="2916539"/>
            <a:ext cx="945497" cy="336958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48738" name="任意多边形 23"/>
          <p:cNvSpPr/>
          <p:nvPr/>
        </p:nvSpPr>
        <p:spPr>
          <a:xfrm>
            <a:off x="1494186" y="2665220"/>
            <a:ext cx="1352866" cy="1352865"/>
          </a:xfrm>
          <a:custGeom>
            <a:avLst/>
            <a:gdLst>
              <a:gd name="connsiteX0" fmla="*/ 862364 w 1724728"/>
              <a:gd name="connsiteY0" fmla="*/ 189720 h 1724728"/>
              <a:gd name="connsiteX1" fmla="*/ 189720 w 1724728"/>
              <a:gd name="connsiteY1" fmla="*/ 862364 h 1724728"/>
              <a:gd name="connsiteX2" fmla="*/ 862364 w 1724728"/>
              <a:gd name="connsiteY2" fmla="*/ 1535008 h 1724728"/>
              <a:gd name="connsiteX3" fmla="*/ 1535008 w 1724728"/>
              <a:gd name="connsiteY3" fmla="*/ 862364 h 1724728"/>
              <a:gd name="connsiteX4" fmla="*/ 862364 w 1724728"/>
              <a:gd name="connsiteY4" fmla="*/ 189720 h 1724728"/>
              <a:gd name="connsiteX5" fmla="*/ 862364 w 1724728"/>
              <a:gd name="connsiteY5" fmla="*/ 0 h 1724728"/>
              <a:gd name="connsiteX6" fmla="*/ 1724728 w 1724728"/>
              <a:gd name="connsiteY6" fmla="*/ 862364 h 1724728"/>
              <a:gd name="connsiteX7" fmla="*/ 862364 w 1724728"/>
              <a:gd name="connsiteY7" fmla="*/ 1724728 h 1724728"/>
              <a:gd name="connsiteX8" fmla="*/ 0 w 1724728"/>
              <a:gd name="connsiteY8" fmla="*/ 862364 h 1724728"/>
              <a:gd name="connsiteX9" fmla="*/ 862364 w 1724728"/>
              <a:gd name="connsiteY9" fmla="*/ 0 h 17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728" h="1724728">
                <a:moveTo>
                  <a:pt x="862364" y="189720"/>
                </a:moveTo>
                <a:cubicBezTo>
                  <a:pt x="490873" y="189720"/>
                  <a:pt x="189720" y="490873"/>
                  <a:pt x="189720" y="862364"/>
                </a:cubicBezTo>
                <a:cubicBezTo>
                  <a:pt x="189720" y="1233855"/>
                  <a:pt x="490873" y="1535008"/>
                  <a:pt x="862364" y="1535008"/>
                </a:cubicBezTo>
                <a:cubicBezTo>
                  <a:pt x="1233855" y="1535008"/>
                  <a:pt x="1535008" y="1233855"/>
                  <a:pt x="1535008" y="862364"/>
                </a:cubicBezTo>
                <a:cubicBezTo>
                  <a:pt x="1535008" y="490873"/>
                  <a:pt x="1233855" y="189720"/>
                  <a:pt x="862364" y="189720"/>
                </a:cubicBezTo>
                <a:close/>
                <a:moveTo>
                  <a:pt x="862364" y="0"/>
                </a:moveTo>
                <a:cubicBezTo>
                  <a:pt x="1338634" y="0"/>
                  <a:pt x="1724728" y="386094"/>
                  <a:pt x="1724728" y="862364"/>
                </a:cubicBezTo>
                <a:cubicBezTo>
                  <a:pt x="1724728" y="1338634"/>
                  <a:pt x="1338634" y="1724728"/>
                  <a:pt x="862364" y="1724728"/>
                </a:cubicBezTo>
                <a:cubicBezTo>
                  <a:pt x="386094" y="1724728"/>
                  <a:pt x="0" y="1338634"/>
                  <a:pt x="0" y="862364"/>
                </a:cubicBezTo>
                <a:cubicBezTo>
                  <a:pt x="0" y="386094"/>
                  <a:pt x="386094" y="0"/>
                  <a:pt x="86236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en-US" altLang="zh-CN" sz="1400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Training</a:t>
            </a:r>
          </a:p>
        </p:txBody>
      </p:sp>
      <p:sp>
        <p:nvSpPr>
          <p:cNvPr id="1048739" name="椭圆 7"/>
          <p:cNvSpPr/>
          <p:nvPr/>
        </p:nvSpPr>
        <p:spPr>
          <a:xfrm>
            <a:off x="1671886" y="2812745"/>
            <a:ext cx="997466" cy="357075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48740" name="文本框 25"/>
          <p:cNvSpPr txBox="1"/>
          <p:nvPr/>
        </p:nvSpPr>
        <p:spPr>
          <a:xfrm>
            <a:off x="2580640" y="564515"/>
            <a:ext cx="5057140" cy="7950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tx2"/>
                </a:solidFill>
                <a:latin typeface="+mj-lt"/>
                <a:ea typeface="+mj-ea"/>
              </a:rPr>
              <a:t>Training   訓練</a:t>
            </a:r>
          </a:p>
        </p:txBody>
      </p:sp>
      <p:sp>
        <p:nvSpPr>
          <p:cNvPr id="1048741" name="文本框 1"/>
          <p:cNvSpPr txBox="1"/>
          <p:nvPr/>
        </p:nvSpPr>
        <p:spPr>
          <a:xfrm>
            <a:off x="7703820" y="3259455"/>
            <a:ext cx="280289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ym typeface="+mn-ea"/>
              </a:rPr>
              <a:t>College Student </a:t>
            </a:r>
          </a:p>
          <a:p>
            <a:pPr algn="ctr"/>
            <a:r>
              <a:rPr lang="en-US" altLang="zh-CN" sz="2800" b="1" dirty="0">
                <a:sym typeface="+mn-ea"/>
              </a:rPr>
              <a:t>大專</a:t>
            </a:r>
          </a:p>
        </p:txBody>
      </p:sp>
      <p:sp>
        <p:nvSpPr>
          <p:cNvPr id="1048742" name="文本框 9"/>
          <p:cNvSpPr txBox="1"/>
          <p:nvPr/>
        </p:nvSpPr>
        <p:spPr>
          <a:xfrm>
            <a:off x="2669540" y="3183255"/>
            <a:ext cx="3581400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ym typeface="+mn-ea"/>
              </a:rPr>
              <a:t>Responsible Brothers</a:t>
            </a:r>
          </a:p>
          <a:p>
            <a:pPr algn="ctr"/>
            <a:r>
              <a:rPr lang="en-US" altLang="zh-CN" sz="2800" b="1" dirty="0">
                <a:sym typeface="+mn-ea"/>
              </a:rPr>
              <a:t>負責弟兄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文本框 1"/>
          <p:cNvSpPr txBox="1"/>
          <p:nvPr/>
        </p:nvSpPr>
        <p:spPr>
          <a:xfrm>
            <a:off x="990600" y="68580"/>
            <a:ext cx="10282555" cy="12655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Responsible Brothers Training   負責弟兄訓練</a:t>
            </a:r>
          </a:p>
        </p:txBody>
      </p:sp>
      <p:sp>
        <p:nvSpPr>
          <p:cNvPr id="1048747" name="矩形 9"/>
          <p:cNvSpPr/>
          <p:nvPr/>
        </p:nvSpPr>
        <p:spPr>
          <a:xfrm>
            <a:off x="3103880" y="5030470"/>
            <a:ext cx="6176598" cy="117284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r>
              <a:rPr lang="en-US" altLang="ko-KR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Three times </a:t>
            </a:r>
            <a:r>
              <a:rPr lang="en-US" altLang="ko-KR" sz="28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by </a:t>
            </a:r>
            <a:r>
              <a:rPr lang="en-US" altLang="ko-KR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o</a:t>
            </a:r>
            <a:r>
              <a:rPr lang="en-US" altLang="ko-KR" sz="28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verseas </a:t>
            </a:r>
            <a:r>
              <a:rPr lang="en-US" altLang="ko-KR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c</a:t>
            </a:r>
            <a:r>
              <a:rPr lang="en-US" altLang="ko-KR" sz="28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oworkers</a:t>
            </a:r>
            <a:endParaRPr lang="en-US" altLang="ko-KR" sz="2800" b="1" dirty="0" smtClean="0">
              <a:latin typeface="Arial Unicode MS" panose="020B0604020202020204" charset="-122"/>
              <a:ea typeface="Arial Unicode MS" panose="020B0604020202020204" charset="-122"/>
              <a:sym typeface="+mn-ea"/>
            </a:endParaRPr>
          </a:p>
          <a:p>
            <a:pPr algn="ctr"/>
            <a:endParaRPr lang="en-US" altLang="ko-KR" sz="2800" b="1" dirty="0">
              <a:latin typeface="Arial Unicode MS" panose="020B0604020202020204" charset="-122"/>
              <a:ea typeface="Arial Unicode MS" panose="020B0604020202020204" charset="-122"/>
            </a:endParaRPr>
          </a:p>
          <a:p>
            <a:pPr algn="ctr"/>
            <a:r>
              <a:rPr lang="zh-TW" altLang="en-US" sz="32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藉著海外同工一年三</a:t>
            </a:r>
            <a:r>
              <a:rPr lang="zh-TW" altLang="en-US" sz="3200" b="1" dirty="0" smtClean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次</a:t>
            </a:r>
          </a:p>
        </p:txBody>
      </p:sp>
      <p:pic>
        <p:nvPicPr>
          <p:cNvPr id="2097195" name="图片 0" descr="FB_IMG_15388288397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" y="1597660"/>
            <a:ext cx="3416935" cy="2563495"/>
          </a:xfrm>
          <a:prstGeom prst="rect">
            <a:avLst/>
          </a:prstGeom>
        </p:spPr>
      </p:pic>
      <p:pic>
        <p:nvPicPr>
          <p:cNvPr id="2097196" name="图片 1" descr="FB_IMG_15388297808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380" y="1697355"/>
            <a:ext cx="3406775" cy="2555240"/>
          </a:xfrm>
          <a:prstGeom prst="rect">
            <a:avLst/>
          </a:prstGeom>
        </p:spPr>
      </p:pic>
      <p:pic>
        <p:nvPicPr>
          <p:cNvPr id="2097197" name="图片 3" descr="FB_IMG_1538829745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00" y="1678305"/>
            <a:ext cx="3416935" cy="256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文本框 1"/>
          <p:cNvSpPr txBox="1"/>
          <p:nvPr/>
        </p:nvSpPr>
        <p:spPr>
          <a:xfrm>
            <a:off x="990600" y="144780"/>
            <a:ext cx="11075670" cy="7778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College Student Training   大專訓練</a:t>
            </a:r>
            <a:endParaRPr lang="en-US" altLang="zh-CN" dirty="0">
              <a:sym typeface="+mn-ea"/>
            </a:endParaRPr>
          </a:p>
        </p:txBody>
      </p:sp>
      <p:pic>
        <p:nvPicPr>
          <p:cNvPr id="2097198" name="图片 2" descr="FB_IMG_147792522099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61125" y="1226820"/>
            <a:ext cx="4205422" cy="240284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9" name="图片 3" descr="IMG_20161030_185950_HD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15" y="1224280"/>
            <a:ext cx="4785360" cy="2391410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0" name="图片 0" descr="8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125" y="3823335"/>
            <a:ext cx="4205605" cy="2736850"/>
          </a:xfrm>
          <a:prstGeom prst="rect">
            <a:avLst/>
          </a:prstGeom>
        </p:spPr>
      </p:pic>
      <p:pic>
        <p:nvPicPr>
          <p:cNvPr id="2097201" name="图片 1" descr="8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6015" y="3823335"/>
            <a:ext cx="4785995" cy="273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文本框 25"/>
          <p:cNvSpPr txBox="1"/>
          <p:nvPr/>
        </p:nvSpPr>
        <p:spPr>
          <a:xfrm>
            <a:off x="1205230" y="635"/>
            <a:ext cx="7662545" cy="9474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FFFF00"/>
                </a:solidFill>
                <a:latin typeface="+mj-lt"/>
                <a:ea typeface="+mj-ea"/>
              </a:rPr>
              <a:t>Outlook 展望（201</a:t>
            </a:r>
            <a:r>
              <a:rPr lang="en-US" altLang="zh-CN" sz="3600" dirty="0">
                <a:solidFill>
                  <a:srgbClr val="FFFF00"/>
                </a:solidFill>
                <a:latin typeface="+mj-lt"/>
                <a:ea typeface="+mj-ea"/>
              </a:rPr>
              <a:t>8</a:t>
            </a:r>
            <a:r>
              <a:rPr lang="zh-CN" altLang="en-US" sz="3600" dirty="0">
                <a:solidFill>
                  <a:srgbClr val="FFFF00"/>
                </a:solidFill>
                <a:latin typeface="+mj-lt"/>
                <a:ea typeface="+mj-ea"/>
              </a:rPr>
              <a:t>.10 - 201</a:t>
            </a:r>
            <a:r>
              <a:rPr lang="en-US" altLang="zh-CN" sz="3600" dirty="0">
                <a:solidFill>
                  <a:srgbClr val="FFFF00"/>
                </a:solidFill>
                <a:latin typeface="+mj-lt"/>
                <a:ea typeface="+mj-ea"/>
              </a:rPr>
              <a:t>9</a:t>
            </a:r>
            <a:r>
              <a:rPr lang="zh-CN" altLang="en-US" sz="3600" dirty="0">
                <a:solidFill>
                  <a:srgbClr val="FFFF00"/>
                </a:solidFill>
                <a:latin typeface="+mj-lt"/>
                <a:ea typeface="+mj-ea"/>
              </a:rPr>
              <a:t>.10）</a:t>
            </a:r>
          </a:p>
        </p:txBody>
      </p:sp>
      <p:sp>
        <p:nvSpPr>
          <p:cNvPr id="1048756" name="标题 3"/>
          <p:cNvSpPr>
            <a:spLocks noGrp="1"/>
          </p:cNvSpPr>
          <p:nvPr>
            <p:ph type="title" idx="4294967295"/>
          </p:nvPr>
        </p:nvSpPr>
        <p:spPr>
          <a:xfrm>
            <a:off x="4168140" y="536575"/>
            <a:ext cx="3855720" cy="169354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sym typeface="+mn-ea"/>
              </a:rPr>
              <a:t>Calendar of Events </a:t>
            </a:r>
            <a:br>
              <a:rPr lang="zh-CN" altLang="en-US" sz="2800">
                <a:solidFill>
                  <a:schemeClr val="tx2"/>
                </a:solidFill>
                <a:sym typeface="+mn-ea"/>
              </a:rPr>
            </a:br>
            <a:r>
              <a:rPr lang="zh-CN" altLang="en-US" sz="2800">
                <a:solidFill>
                  <a:schemeClr val="tx2"/>
                </a:solidFill>
                <a:sym typeface="+mn-ea"/>
              </a:rPr>
              <a:t>   </a:t>
            </a:r>
            <a:r>
              <a:rPr lang="zh-CN" altLang="en-US" sz="2800" b="1">
                <a:solidFill>
                  <a:schemeClr val="tx2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行事曆</a:t>
            </a:r>
          </a:p>
        </p:txBody>
      </p:sp>
      <p:graphicFrame>
        <p:nvGraphicFramePr>
          <p:cNvPr id="4194304" name="表格 5"/>
          <p:cNvGraphicFramePr/>
          <p:nvPr/>
        </p:nvGraphicFramePr>
        <p:xfrm>
          <a:off x="-70485" y="1860550"/>
          <a:ext cx="12333605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115"/>
                <a:gridCol w="8873490"/>
              </a:tblGrid>
              <a:tr h="64833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400" b="0" u="none">
                          <a:solidFill>
                            <a:srgbClr val="000000"/>
                          </a:solidFill>
                          <a:highlight>
                            <a:srgbClr val="EBF1DE"/>
                          </a:highlight>
                          <a:latin typeface="+mj-lt"/>
                          <a:ea typeface="Arial Unicode MS" panose="020B0604020202020204" charset="-122"/>
                          <a:cs typeface="+mj-lt"/>
                        </a:rPr>
                        <a:t>Date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400" b="1" u="none">
                          <a:solidFill>
                            <a:srgbClr val="000000"/>
                          </a:solidFill>
                          <a:highlight>
                            <a:srgbClr val="EBF1DE"/>
                          </a:highlight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Gospel/Traning/Conference/Blending/ Setting up Testimony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tx2"/>
                    </a:solidFill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November11/1-19 2018</a:t>
                      </a:r>
                    </a:p>
                  </a:txBody>
                  <a:tcPr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Gospel move with FTTS trainees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November11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/9-11 2018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Responsible Brothers Training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January1/19--21 2019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International Blending Conference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February1/29--2/8 2019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Gospel with the saints from Taiwan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March</a:t>
                      </a: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3/8-9 2019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Sisters' Training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656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April</a:t>
                      </a: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4/26--28 2019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Responsible Brothers Training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May 5/11--13 2029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College Student's Training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June6/1--2 2019</a:t>
                      </a:r>
                      <a:endParaRPr lang="en-US" altLang="zh-CN" sz="2000" b="0" u="none">
                        <a:solidFill>
                          <a:srgbClr val="000000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华文宋体" panose="02010600040101010101" charset="-122"/>
                        <a:sym typeface="+mn-ea"/>
                      </a:endParaRP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Young People Conference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7835"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  <a:sym typeface="+mn-ea"/>
                        </a:rPr>
                        <a:t>July</a:t>
                      </a: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7/12--13 2019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lnSpc>
                          <a:spcPts val="37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altLang="zh-CN" sz="2000" b="0" u="none">
                          <a:solidFill>
                            <a:srgbClr val="000000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华文宋体" panose="02010600040101010101" charset="-122"/>
                        </a:rPr>
                        <a:t>Responsible Brothers Training</a:t>
                      </a:r>
                    </a:p>
                  </a:txBody>
                  <a:tcPr marL="0" marR="0" marT="0" marB="0" anchor="b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标题 4"/>
          <p:cNvSpPr>
            <a:spLocks noGrp="1"/>
          </p:cNvSpPr>
          <p:nvPr>
            <p:ph type="title" idx="4294967295"/>
          </p:nvPr>
        </p:nvSpPr>
        <p:spPr>
          <a:xfrm>
            <a:off x="10160" y="101600"/>
            <a:ext cx="12181840" cy="1550035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zh-CN" sz="28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宋体" panose="02010600030101010101" pitchFamily="2" charset="-122"/>
                <a:sym typeface="+mn-ea"/>
              </a:rPr>
              <a:t>T</a:t>
            </a:r>
            <a:r>
              <a:rPr lang="zh-CN" altLang="en-US" sz="28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宋体" panose="02010600030101010101" pitchFamily="2" charset="-122"/>
                <a:sym typeface="+mn-ea"/>
              </a:rPr>
              <a:t>he statistics of Gospel, Home visitation, </a:t>
            </a:r>
            <a:br>
              <a:rPr lang="zh-CN" altLang="en-US" sz="28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8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宋体" panose="02010600030101010101" pitchFamily="2" charset="-122"/>
                <a:sym typeface="+mn-ea"/>
              </a:rPr>
              <a:t>Small Group, District meeting</a:t>
            </a:r>
            <a:br>
              <a:rPr lang="zh-CN" altLang="en-US" sz="2800" b="1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28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宋体" panose="02010600030101010101" pitchFamily="2" charset="-122"/>
                <a:sym typeface="+mn-ea"/>
              </a:rPr>
              <a:t>福家排區統計報表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48762" name="文本框 31"/>
          <p:cNvSpPr txBox="1"/>
          <p:nvPr/>
        </p:nvSpPr>
        <p:spPr>
          <a:xfrm>
            <a:off x="774065" y="1651635"/>
            <a:ext cx="912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Taking Phnom Penh and </a:t>
            </a:r>
            <a:r>
              <a:rPr lang="en-US" altLang="zh-CN" sz="2400" b="1" dirty="0" err="1"/>
              <a:t>Siem</a:t>
            </a:r>
            <a:r>
              <a:rPr lang="en-US" altLang="zh-CN" sz="2400" b="1" dirty="0"/>
              <a:t> Reap as an example weekly </a:t>
            </a:r>
            <a:r>
              <a:rPr lang="en-US" altLang="zh-CN" sz="2400" b="1" dirty="0" smtClean="0"/>
              <a:t>report </a:t>
            </a:r>
            <a:r>
              <a:rPr lang="zh-CN" altLang="en-US" sz="2400" b="1" dirty="0" smtClean="0">
                <a:latin typeface="华文楷体" panose="02010600040101010101" charset="-122"/>
                <a:ea typeface="华文楷体" panose="02010600040101010101" charset="-122"/>
              </a:rPr>
              <a:t>以</a:t>
            </a: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</a:rPr>
              <a:t>金邊和暹粒為例週報表：</a:t>
            </a:r>
          </a:p>
        </p:txBody>
      </p:sp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224022034"/>
              </p:ext>
            </p:extLst>
          </p:nvPr>
        </p:nvGraphicFramePr>
        <p:xfrm>
          <a:off x="368300" y="2530619"/>
          <a:ext cx="11454765" cy="418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25"/>
                <a:gridCol w="1566545"/>
                <a:gridCol w="1581150"/>
                <a:gridCol w="1483360"/>
                <a:gridCol w="1636395"/>
                <a:gridCol w="1880235"/>
                <a:gridCol w="1392555"/>
              </a:tblGrid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b="1" dirty="0"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Number of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saints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ea typeface="Arial Unicode MS" panose="020B0604020202020204" charset="-122"/>
                        <a:cs typeface="+mn-lt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No.</a:t>
                      </a:r>
                      <a:r>
                        <a:rPr lang="en-US" altLang="zh-CN" sz="2400" b="1" baseline="0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of saints</a:t>
                      </a:r>
                      <a:r>
                        <a:rPr lang="en-US" altLang="zh-CN" sz="2400" b="1" baseline="0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going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out for gospel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No.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of saints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visiting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the new 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No.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of saints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participating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in small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No.</a:t>
                      </a:r>
                      <a:r>
                        <a:rPr lang="en-US" altLang="zh-CN" sz="2400" b="1" baseline="0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of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saints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attending </a:t>
                      </a: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Lord’s 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Table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ea typeface="Arial Unicode MS" panose="020B0604020202020204" charset="-122"/>
                        <a:cs typeface="+mn-lt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>
                          <a:solidFill>
                            <a:srgbClr val="000000"/>
                          </a:solidFill>
                          <a:ea typeface="Arial Unicode MS" panose="020B0604020202020204" charset="-122"/>
                          <a:cs typeface="+mn-lt"/>
                          <a:sym typeface="+mn-ea"/>
                        </a:rPr>
                        <a:t>% of saints prophecy </a:t>
                      </a:r>
                    </a:p>
                  </a:txBody>
                  <a:tcPr/>
                </a:tc>
              </a:tr>
              <a:tr h="949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Phnom Penh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>
                          <a:solidFill>
                            <a:schemeClr val="bg1"/>
                          </a:solidFill>
                          <a:cs typeface="+mn-lt"/>
                        </a:rPr>
                        <a:t>48%</a:t>
                      </a:r>
                    </a:p>
                  </a:txBody>
                  <a:tcPr/>
                </a:tc>
              </a:tr>
              <a:tr h="9499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2000" b="1" dirty="0" err="1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Siem</a:t>
                      </a: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 Reap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  <a:sym typeface="+mn-ea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3200" b="1" dirty="0">
                          <a:solidFill>
                            <a:schemeClr val="bg1"/>
                          </a:solidFill>
                          <a:cs typeface="+mn-lt"/>
                        </a:rPr>
                        <a:t>58%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430" y="225425"/>
            <a:ext cx="2024380" cy="3538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Arial Unicode MS" panose="020B0604020202020204" charset="-122"/>
                <a:cs typeface="+mn-lt"/>
                <a:sym typeface="+mn-ea"/>
              </a:rPr>
              <a:t>T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Arial Unicode MS" panose="020B0604020202020204" charset="-122"/>
                <a:cs typeface="+mn-lt"/>
                <a:sym typeface="+mn-ea"/>
              </a:rPr>
              <a:t>he statistics of 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Arial Unicode MS" panose="020B0604020202020204" charset="-122"/>
                <a:cs typeface="+mn-lt"/>
                <a:sym typeface="+mn-ea"/>
              </a:rPr>
              <a:t>all locality,</a:t>
            </a:r>
          </a:p>
          <a:p>
            <a:pPr algn="ctr"/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  <a:sym typeface="+mn-ea"/>
              </a:rPr>
              <a:t>Taking  August </a:t>
            </a:r>
          </a:p>
          <a:p>
            <a:pPr algn="ctr"/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lt"/>
                <a:sym typeface="+mn-ea"/>
              </a:rPr>
              <a:t>20-26 as an example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Arial Unicode MS" panose="020B0604020202020204" charset="-122"/>
              <a:cs typeface="+mn-lt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15875" y="4044950"/>
            <a:ext cx="2025015" cy="22453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各个地方的统计，</a:t>
            </a:r>
          </a:p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以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8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月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20~26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日为例</a:t>
            </a:r>
          </a:p>
          <a:p>
            <a:pPr algn="ctr"/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2" name="图片 1" descr="统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95" y="-1270"/>
            <a:ext cx="10241915" cy="684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矩形 2"/>
          <p:cNvSpPr/>
          <p:nvPr/>
        </p:nvSpPr>
        <p:spPr>
          <a:xfrm>
            <a:off x="3861" y="426295"/>
            <a:ext cx="12184278" cy="6005410"/>
          </a:xfrm>
          <a:prstGeom prst="rect">
            <a:avLst/>
          </a:prstGeom>
          <a:blipFill dpi="0" rotWithShape="1">
            <a:blip r:embed="rId3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48767" name="矩形 3"/>
          <p:cNvSpPr/>
          <p:nvPr/>
        </p:nvSpPr>
        <p:spPr>
          <a:xfrm>
            <a:off x="419735" y="1340485"/>
            <a:ext cx="7108190" cy="2409825"/>
          </a:xfrm>
          <a:prstGeom prst="rect">
            <a:avLst/>
          </a:prstGeom>
          <a:solidFill>
            <a:schemeClr val="bg2">
              <a:lumMod val="9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smtClean="0">
                <a:solidFill>
                  <a:schemeClr val="accent1"/>
                </a:solidFill>
                <a:latin typeface="Cooper Std Black" panose="0208090304030B020404" charset="0"/>
                <a:ea typeface="Arial Unicode MS" panose="020B0604020202020204" charset="-122"/>
                <a:sym typeface="+mn-ea"/>
              </a:rPr>
              <a:t>Praise the Lord! </a:t>
            </a:r>
            <a:br>
              <a:rPr lang="en-US" altLang="zh-CN" sz="3600" smtClean="0">
                <a:solidFill>
                  <a:schemeClr val="accent1"/>
                </a:solidFill>
                <a:latin typeface="Cooper Std Black" panose="0208090304030B020404" charset="0"/>
                <a:ea typeface="Arial Unicode MS" panose="020B0604020202020204" charset="-122"/>
                <a:sym typeface="+mn-ea"/>
              </a:rPr>
            </a:br>
            <a:r>
              <a:rPr lang="en-US" altLang="zh-CN" sz="3600" smtClean="0">
                <a:solidFill>
                  <a:schemeClr val="accent1"/>
                </a:solidFill>
                <a:latin typeface="Cooper Std Black" panose="0208090304030B020404" charset="0"/>
                <a:ea typeface="Arial Unicode MS" panose="020B0604020202020204" charset="-122"/>
                <a:sym typeface="+mn-ea"/>
              </a:rPr>
              <a:t>May the Lord bless His move in Cambodia!</a:t>
            </a:r>
          </a:p>
          <a:p>
            <a:pPr algn="ctr">
              <a:lnSpc>
                <a:spcPct val="130000"/>
              </a:lnSpc>
            </a:pPr>
            <a:endParaRPr lang="en-US" altLang="zh-CN" sz="3600" b="1" dirty="0" smtClean="0">
              <a:solidFill>
                <a:schemeClr val="accent1"/>
              </a:solidFill>
              <a:latin typeface="Cooper Std Black" panose="0208090304030B020404" charset="0"/>
              <a:ea typeface="Arial Unicode MS" panose="020B0604020202020204" charset="-122"/>
              <a:cs typeface="+mj-cs"/>
              <a:sym typeface="+mn-ea"/>
            </a:endParaRPr>
          </a:p>
        </p:txBody>
      </p:sp>
      <p:sp>
        <p:nvSpPr>
          <p:cNvPr id="1048768" name="TextBox 8"/>
          <p:cNvSpPr txBox="1">
            <a:spLocks noChangeArrowheads="1"/>
          </p:cNvSpPr>
          <p:nvPr/>
        </p:nvSpPr>
        <p:spPr bwMode="auto">
          <a:xfrm>
            <a:off x="691833" y="3564255"/>
            <a:ext cx="6563995" cy="175641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 smtClean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讚美主！</a:t>
            </a:r>
          </a:p>
          <a:p>
            <a:pPr algn="ctr"/>
            <a:r>
              <a:rPr lang="zh-CN" altLang="en-US" sz="3600" b="1" smtClean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</a:rPr>
              <a:t>願主祝福祂在柬埔寨的行動！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7"/>
          <p:cNvGrpSpPr/>
          <p:nvPr/>
        </p:nvGrpSpPr>
        <p:grpSpPr>
          <a:xfrm>
            <a:off x="4504055" y="890270"/>
            <a:ext cx="10675620" cy="6010910"/>
            <a:chOff x="6749" y="1701"/>
            <a:chExt cx="15804" cy="8098"/>
          </a:xfrm>
        </p:grpSpPr>
        <p:cxnSp>
          <p:nvCxnSpPr>
            <p:cNvPr id="3145733" name="直接连接符 15"/>
            <p:cNvCxnSpPr>
              <a:cxnSpLocks noChangeShapeType="1"/>
            </p:cNvCxnSpPr>
            <p:nvPr/>
          </p:nvCxnSpPr>
          <p:spPr bwMode="auto">
            <a:xfrm>
              <a:off x="7160" y="1701"/>
              <a:ext cx="0" cy="8098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miter lim="800000"/>
            </a:ln>
          </p:spPr>
        </p:cxnSp>
        <p:sp>
          <p:nvSpPr>
            <p:cNvPr id="1048651" name="文本框 16"/>
            <p:cNvSpPr txBox="1"/>
            <p:nvPr/>
          </p:nvSpPr>
          <p:spPr>
            <a:xfrm>
              <a:off x="7577" y="2318"/>
              <a:ext cx="10084" cy="5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sz="3600" kern="0" dirty="0">
                  <a:solidFill>
                    <a:schemeClr val="accent1"/>
                  </a:solidFill>
                </a:rPr>
                <a:t>Gospel   福音 </a:t>
              </a:r>
            </a:p>
          </p:txBody>
        </p:sp>
        <p:sp>
          <p:nvSpPr>
            <p:cNvPr id="1048652" name="任意多边形 21"/>
            <p:cNvSpPr/>
            <p:nvPr/>
          </p:nvSpPr>
          <p:spPr>
            <a:xfrm>
              <a:off x="6749" y="2134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48653" name="任意多边形 22"/>
            <p:cNvSpPr/>
            <p:nvPr/>
          </p:nvSpPr>
          <p:spPr>
            <a:xfrm>
              <a:off x="6749" y="3391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48654" name="文本框 8"/>
            <p:cNvSpPr txBox="1"/>
            <p:nvPr/>
          </p:nvSpPr>
          <p:spPr>
            <a:xfrm>
              <a:off x="7673" y="3548"/>
              <a:ext cx="10084" cy="5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zh-CN" altLang="en-US" sz="3600" kern="0" dirty="0">
                  <a:solidFill>
                    <a:schemeClr val="accent1"/>
                  </a:solidFill>
                </a:rPr>
                <a:t>Home </a:t>
              </a:r>
              <a:r>
                <a:rPr lang="en-US" altLang="zh-CN" sz="3600" kern="0" dirty="0">
                  <a:solidFill>
                    <a:schemeClr val="accent1"/>
                  </a:solidFill>
                </a:rPr>
                <a:t>Visitation </a:t>
              </a:r>
              <a:r>
                <a:rPr lang="zh-CN" altLang="en-US" sz="3600" kern="0" dirty="0">
                  <a:solidFill>
                    <a:schemeClr val="accent1"/>
                  </a:solidFill>
                </a:rPr>
                <a:t>家聚會</a:t>
              </a:r>
            </a:p>
            <a:p>
              <a:endParaRPr lang="zh-CN" altLang="en-US" sz="3600" kern="0" dirty="0">
                <a:solidFill>
                  <a:schemeClr val="accent1"/>
                </a:solidFill>
              </a:endParaRPr>
            </a:p>
          </p:txBody>
        </p:sp>
        <p:sp>
          <p:nvSpPr>
            <p:cNvPr id="1048655" name="任意多边形 9"/>
            <p:cNvSpPr/>
            <p:nvPr/>
          </p:nvSpPr>
          <p:spPr>
            <a:xfrm>
              <a:off x="6749" y="4646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48656" name="文本框 10"/>
            <p:cNvSpPr txBox="1"/>
            <p:nvPr/>
          </p:nvSpPr>
          <p:spPr>
            <a:xfrm>
              <a:off x="7653" y="4840"/>
              <a:ext cx="10084" cy="5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3600" kern="0" dirty="0">
                  <a:solidFill>
                    <a:schemeClr val="accent1"/>
                  </a:solidFill>
                </a:rPr>
                <a:t>Small Group</a:t>
              </a:r>
              <a:r>
                <a:rPr lang="zh-CN" altLang="en-US" sz="3600" kern="0" dirty="0">
                  <a:solidFill>
                    <a:schemeClr val="accent1"/>
                  </a:solidFill>
                </a:rPr>
                <a:t> 小排聚會</a:t>
              </a:r>
              <a:endParaRPr lang="en-US" altLang="zh-CN" sz="3600" kern="0" dirty="0">
                <a:solidFill>
                  <a:schemeClr val="accent1"/>
                </a:solidFill>
              </a:endParaRPr>
            </a:p>
          </p:txBody>
        </p:sp>
        <p:sp>
          <p:nvSpPr>
            <p:cNvPr id="1048657" name="任意多边形 11"/>
            <p:cNvSpPr/>
            <p:nvPr/>
          </p:nvSpPr>
          <p:spPr>
            <a:xfrm>
              <a:off x="6749" y="5903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048658" name="文本框 12"/>
            <p:cNvSpPr txBox="1"/>
            <p:nvPr/>
          </p:nvSpPr>
          <p:spPr>
            <a:xfrm>
              <a:off x="7893" y="6030"/>
              <a:ext cx="14660" cy="727"/>
            </a:xfrm>
            <a:prstGeom prst="rect">
              <a:avLst/>
            </a:prstGeom>
            <a:noFill/>
          </p:spPr>
          <p:txBody>
            <a:bodyPr wrap="square"/>
            <a:lstStyle/>
            <a:p>
              <a:r>
                <a:rPr lang="en-US" altLang="zh-CN" sz="3600" kern="0" dirty="0">
                  <a:solidFill>
                    <a:schemeClr val="accent1"/>
                  </a:solidFill>
                </a:rPr>
                <a:t>District Meeting </a:t>
              </a:r>
              <a:r>
                <a:rPr lang="zh-CN" altLang="en-US" sz="3600" kern="0" dirty="0">
                  <a:solidFill>
                    <a:schemeClr val="accent1"/>
                  </a:solidFill>
                </a:rPr>
                <a:t>區聚會</a:t>
              </a:r>
            </a:p>
          </p:txBody>
        </p:sp>
        <p:sp>
          <p:nvSpPr>
            <p:cNvPr id="1048659" name="任意多边形 13"/>
            <p:cNvSpPr/>
            <p:nvPr/>
          </p:nvSpPr>
          <p:spPr>
            <a:xfrm>
              <a:off x="6749" y="7159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048660" name="文本框 14"/>
            <p:cNvSpPr txBox="1"/>
            <p:nvPr/>
          </p:nvSpPr>
          <p:spPr>
            <a:xfrm>
              <a:off x="7893" y="7297"/>
              <a:ext cx="10084" cy="5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3600" kern="0" dirty="0">
                  <a:solidFill>
                    <a:schemeClr val="accent1"/>
                  </a:solidFill>
                </a:rPr>
                <a:t>Literature  </a:t>
              </a:r>
              <a:r>
                <a:rPr lang="zh-CN" altLang="en-US" sz="3600" kern="0" dirty="0">
                  <a:solidFill>
                    <a:schemeClr val="accent1"/>
                  </a:solidFill>
                </a:rPr>
                <a:t>文字工作</a:t>
              </a:r>
            </a:p>
          </p:txBody>
        </p:sp>
        <p:sp>
          <p:nvSpPr>
            <p:cNvPr id="1048661" name="任意多边形 15"/>
            <p:cNvSpPr/>
            <p:nvPr/>
          </p:nvSpPr>
          <p:spPr>
            <a:xfrm>
              <a:off x="6749" y="8415"/>
              <a:ext cx="828" cy="960"/>
            </a:xfrm>
            <a:custGeom>
              <a:avLst/>
              <a:gdLst>
                <a:gd name="connsiteX0" fmla="*/ 282768 w 561608"/>
                <a:gd name="connsiteY0" fmla="*/ 0 h 649318"/>
                <a:gd name="connsiteX1" fmla="*/ 561608 w 561608"/>
                <a:gd name="connsiteY1" fmla="*/ 159711 h 649318"/>
                <a:gd name="connsiteX2" fmla="*/ 561608 w 561608"/>
                <a:gd name="connsiteY2" fmla="*/ 485680 h 649318"/>
                <a:gd name="connsiteX3" fmla="*/ 282768 w 561608"/>
                <a:gd name="connsiteY3" fmla="*/ 649318 h 649318"/>
                <a:gd name="connsiteX4" fmla="*/ 0 w 561608"/>
                <a:gd name="connsiteY4" fmla="*/ 485680 h 649318"/>
                <a:gd name="connsiteX5" fmla="*/ 0 w 561608"/>
                <a:gd name="connsiteY5" fmla="*/ 159711 h 64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608" h="649318">
                  <a:moveTo>
                    <a:pt x="282768" y="0"/>
                  </a:moveTo>
                  <a:lnTo>
                    <a:pt x="561608" y="159711"/>
                  </a:lnTo>
                  <a:lnTo>
                    <a:pt x="561608" y="485680"/>
                  </a:lnTo>
                  <a:lnTo>
                    <a:pt x="282768" y="649318"/>
                  </a:lnTo>
                  <a:lnTo>
                    <a:pt x="0" y="485680"/>
                  </a:lnTo>
                  <a:lnTo>
                    <a:pt x="0" y="159711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zh-CN" sz="3600" kern="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048662" name="文本框 17"/>
            <p:cNvSpPr txBox="1"/>
            <p:nvPr/>
          </p:nvSpPr>
          <p:spPr>
            <a:xfrm>
              <a:off x="7646" y="8599"/>
              <a:ext cx="10084" cy="59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3200" kern="0" dirty="0">
                  <a:solidFill>
                    <a:schemeClr val="accent1"/>
                  </a:solidFill>
                </a:rPr>
                <a:t>Conference &amp;Training   </a:t>
              </a:r>
              <a:r>
                <a:rPr lang="zh-CN" altLang="en-US" sz="3200" kern="0" dirty="0">
                  <a:solidFill>
                    <a:schemeClr val="accent1"/>
                  </a:solidFill>
                </a:rPr>
                <a:t>特會和訓練</a:t>
              </a:r>
              <a:endParaRPr lang="en-US" altLang="zh-CN" sz="3200" kern="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048663" name="文本框 23"/>
          <p:cNvSpPr txBox="1"/>
          <p:nvPr/>
        </p:nvSpPr>
        <p:spPr>
          <a:xfrm>
            <a:off x="1450975" y="539750"/>
            <a:ext cx="2840990" cy="27654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4000" b="1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Direction</a:t>
            </a:r>
          </a:p>
          <a:p>
            <a:endParaRPr lang="en-US" altLang="zh-CN" sz="4000" b="1" kern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4000" b="1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行動方向</a:t>
            </a:r>
            <a:endParaRPr lang="en-US" altLang="zh-CN" sz="4000" b="1" kern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altLang="zh-CN" sz="4000" b="1" kern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endParaRPr lang="en-US" altLang="zh-CN" sz="4000" b="1" kern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US" altLang="zh-CN" sz="4000" b="1" kern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en-US" altLang="zh-CN" sz="4000" b="1" kern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椭圆 18"/>
          <p:cNvSpPr/>
          <p:nvPr/>
        </p:nvSpPr>
        <p:spPr>
          <a:xfrm>
            <a:off x="1335570" y="557650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048668" name="任意多边形 26"/>
          <p:cNvSpPr/>
          <p:nvPr/>
        </p:nvSpPr>
        <p:spPr>
          <a:xfrm>
            <a:off x="4115435" y="2083435"/>
            <a:ext cx="1283970" cy="1347470"/>
          </a:xfrm>
          <a:custGeom>
            <a:avLst/>
            <a:gdLst>
              <a:gd name="connsiteX0" fmla="*/ 727377 w 1454752"/>
              <a:gd name="connsiteY0" fmla="*/ 160023 h 1454752"/>
              <a:gd name="connsiteX1" fmla="*/ 160023 w 1454752"/>
              <a:gd name="connsiteY1" fmla="*/ 727377 h 1454752"/>
              <a:gd name="connsiteX2" fmla="*/ 727377 w 1454752"/>
              <a:gd name="connsiteY2" fmla="*/ 1294731 h 1454752"/>
              <a:gd name="connsiteX3" fmla="*/ 1294731 w 1454752"/>
              <a:gd name="connsiteY3" fmla="*/ 727377 h 1454752"/>
              <a:gd name="connsiteX4" fmla="*/ 727377 w 1454752"/>
              <a:gd name="connsiteY4" fmla="*/ 160023 h 1454752"/>
              <a:gd name="connsiteX5" fmla="*/ 727376 w 1454752"/>
              <a:gd name="connsiteY5" fmla="*/ 0 h 1454752"/>
              <a:gd name="connsiteX6" fmla="*/ 1454752 w 1454752"/>
              <a:gd name="connsiteY6" fmla="*/ 727376 h 1454752"/>
              <a:gd name="connsiteX7" fmla="*/ 727376 w 1454752"/>
              <a:gd name="connsiteY7" fmla="*/ 1454752 h 1454752"/>
              <a:gd name="connsiteX8" fmla="*/ 0 w 1454752"/>
              <a:gd name="connsiteY8" fmla="*/ 727376 h 1454752"/>
              <a:gd name="connsiteX9" fmla="*/ 727376 w 1454752"/>
              <a:gd name="connsiteY9" fmla="*/ 0 h 145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4752" h="1454752">
                <a:moveTo>
                  <a:pt x="727377" y="160023"/>
                </a:moveTo>
                <a:cubicBezTo>
                  <a:pt x="414036" y="160023"/>
                  <a:pt x="160023" y="414036"/>
                  <a:pt x="160023" y="727377"/>
                </a:cubicBezTo>
                <a:cubicBezTo>
                  <a:pt x="160023" y="1040718"/>
                  <a:pt x="414036" y="1294731"/>
                  <a:pt x="727377" y="1294731"/>
                </a:cubicBezTo>
                <a:cubicBezTo>
                  <a:pt x="1040718" y="1294731"/>
                  <a:pt x="1294731" y="1040718"/>
                  <a:pt x="1294731" y="727377"/>
                </a:cubicBezTo>
                <a:cubicBezTo>
                  <a:pt x="1294731" y="414036"/>
                  <a:pt x="1040718" y="160023"/>
                  <a:pt x="727377" y="160023"/>
                </a:cubicBezTo>
                <a:close/>
                <a:moveTo>
                  <a:pt x="727376" y="0"/>
                </a:moveTo>
                <a:cubicBezTo>
                  <a:pt x="1129095" y="0"/>
                  <a:pt x="1454752" y="325657"/>
                  <a:pt x="1454752" y="727376"/>
                </a:cubicBezTo>
                <a:cubicBezTo>
                  <a:pt x="1454752" y="1129095"/>
                  <a:pt x="1129095" y="1454752"/>
                  <a:pt x="727376" y="1454752"/>
                </a:cubicBezTo>
                <a:cubicBezTo>
                  <a:pt x="325657" y="1454752"/>
                  <a:pt x="0" y="1129095"/>
                  <a:pt x="0" y="727376"/>
                </a:cubicBezTo>
                <a:cubicBezTo>
                  <a:pt x="0" y="325657"/>
                  <a:pt x="325657" y="0"/>
                  <a:pt x="727376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Gospel</a:t>
            </a:r>
            <a:endParaRPr lang="zh-CN" altLang="en-US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669" name="椭圆 7"/>
          <p:cNvSpPr/>
          <p:nvPr/>
        </p:nvSpPr>
        <p:spPr>
          <a:xfrm>
            <a:off x="4284345" y="2231390"/>
            <a:ext cx="945515" cy="393700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048670" name="任意多边形 24"/>
          <p:cNvSpPr/>
          <p:nvPr/>
        </p:nvSpPr>
        <p:spPr>
          <a:xfrm>
            <a:off x="6891496" y="2015683"/>
            <a:ext cx="1416569" cy="1414892"/>
          </a:xfrm>
          <a:custGeom>
            <a:avLst/>
            <a:gdLst>
              <a:gd name="connsiteX0" fmla="*/ 670162 w 1340324"/>
              <a:gd name="connsiteY0" fmla="*/ 147436 h 1340324"/>
              <a:gd name="connsiteX1" fmla="*/ 147436 w 1340324"/>
              <a:gd name="connsiteY1" fmla="*/ 670162 h 1340324"/>
              <a:gd name="connsiteX2" fmla="*/ 670162 w 1340324"/>
              <a:gd name="connsiteY2" fmla="*/ 1192888 h 1340324"/>
              <a:gd name="connsiteX3" fmla="*/ 1192888 w 1340324"/>
              <a:gd name="connsiteY3" fmla="*/ 670162 h 1340324"/>
              <a:gd name="connsiteX4" fmla="*/ 670162 w 1340324"/>
              <a:gd name="connsiteY4" fmla="*/ 147436 h 1340324"/>
              <a:gd name="connsiteX5" fmla="*/ 670162 w 1340324"/>
              <a:gd name="connsiteY5" fmla="*/ 0 h 1340324"/>
              <a:gd name="connsiteX6" fmla="*/ 1340324 w 1340324"/>
              <a:gd name="connsiteY6" fmla="*/ 670162 h 1340324"/>
              <a:gd name="connsiteX7" fmla="*/ 670162 w 1340324"/>
              <a:gd name="connsiteY7" fmla="*/ 1340324 h 1340324"/>
              <a:gd name="connsiteX8" fmla="*/ 0 w 1340324"/>
              <a:gd name="connsiteY8" fmla="*/ 670162 h 1340324"/>
              <a:gd name="connsiteX9" fmla="*/ 670162 w 1340324"/>
              <a:gd name="connsiteY9" fmla="*/ 0 h 134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0324" h="1340324">
                <a:moveTo>
                  <a:pt x="670162" y="147436"/>
                </a:moveTo>
                <a:cubicBezTo>
                  <a:pt x="381468" y="147436"/>
                  <a:pt x="147436" y="381468"/>
                  <a:pt x="147436" y="670162"/>
                </a:cubicBezTo>
                <a:cubicBezTo>
                  <a:pt x="147436" y="958856"/>
                  <a:pt x="381468" y="1192888"/>
                  <a:pt x="670162" y="1192888"/>
                </a:cubicBezTo>
                <a:cubicBezTo>
                  <a:pt x="958856" y="1192888"/>
                  <a:pt x="1192888" y="958856"/>
                  <a:pt x="1192888" y="670162"/>
                </a:cubicBezTo>
                <a:cubicBezTo>
                  <a:pt x="1192888" y="381468"/>
                  <a:pt x="958856" y="147436"/>
                  <a:pt x="670162" y="147436"/>
                </a:cubicBezTo>
                <a:close/>
                <a:moveTo>
                  <a:pt x="670162" y="0"/>
                </a:moveTo>
                <a:cubicBezTo>
                  <a:pt x="1040282" y="0"/>
                  <a:pt x="1340324" y="300042"/>
                  <a:pt x="1340324" y="670162"/>
                </a:cubicBezTo>
                <a:cubicBezTo>
                  <a:pt x="1340324" y="1040282"/>
                  <a:pt x="1040282" y="1340324"/>
                  <a:pt x="670162" y="1340324"/>
                </a:cubicBezTo>
                <a:cubicBezTo>
                  <a:pt x="300042" y="1340324"/>
                  <a:pt x="0" y="1040282"/>
                  <a:pt x="0" y="670162"/>
                </a:cubicBezTo>
                <a:cubicBezTo>
                  <a:pt x="0" y="300042"/>
                  <a:pt x="300042" y="0"/>
                  <a:pt x="670162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Gospel</a:t>
            </a:r>
            <a:endParaRPr lang="zh-CN" altLang="en-US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671" name="椭圆 7"/>
          <p:cNvSpPr/>
          <p:nvPr/>
        </p:nvSpPr>
        <p:spPr>
          <a:xfrm>
            <a:off x="7087637" y="2164883"/>
            <a:ext cx="1042729" cy="372164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048672" name="任意多边形 23"/>
          <p:cNvSpPr/>
          <p:nvPr/>
        </p:nvSpPr>
        <p:spPr>
          <a:xfrm>
            <a:off x="1222406" y="2083560"/>
            <a:ext cx="1352866" cy="1352865"/>
          </a:xfrm>
          <a:custGeom>
            <a:avLst/>
            <a:gdLst>
              <a:gd name="connsiteX0" fmla="*/ 862364 w 1724728"/>
              <a:gd name="connsiteY0" fmla="*/ 189720 h 1724728"/>
              <a:gd name="connsiteX1" fmla="*/ 189720 w 1724728"/>
              <a:gd name="connsiteY1" fmla="*/ 862364 h 1724728"/>
              <a:gd name="connsiteX2" fmla="*/ 862364 w 1724728"/>
              <a:gd name="connsiteY2" fmla="*/ 1535008 h 1724728"/>
              <a:gd name="connsiteX3" fmla="*/ 1535008 w 1724728"/>
              <a:gd name="connsiteY3" fmla="*/ 862364 h 1724728"/>
              <a:gd name="connsiteX4" fmla="*/ 862364 w 1724728"/>
              <a:gd name="connsiteY4" fmla="*/ 189720 h 1724728"/>
              <a:gd name="connsiteX5" fmla="*/ 862364 w 1724728"/>
              <a:gd name="connsiteY5" fmla="*/ 0 h 1724728"/>
              <a:gd name="connsiteX6" fmla="*/ 1724728 w 1724728"/>
              <a:gd name="connsiteY6" fmla="*/ 862364 h 1724728"/>
              <a:gd name="connsiteX7" fmla="*/ 862364 w 1724728"/>
              <a:gd name="connsiteY7" fmla="*/ 1724728 h 1724728"/>
              <a:gd name="connsiteX8" fmla="*/ 0 w 1724728"/>
              <a:gd name="connsiteY8" fmla="*/ 862364 h 1724728"/>
              <a:gd name="connsiteX9" fmla="*/ 862364 w 1724728"/>
              <a:gd name="connsiteY9" fmla="*/ 0 h 172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24728" h="1724728">
                <a:moveTo>
                  <a:pt x="862364" y="189720"/>
                </a:moveTo>
                <a:cubicBezTo>
                  <a:pt x="490873" y="189720"/>
                  <a:pt x="189720" y="490873"/>
                  <a:pt x="189720" y="862364"/>
                </a:cubicBezTo>
                <a:cubicBezTo>
                  <a:pt x="189720" y="1233855"/>
                  <a:pt x="490873" y="1535008"/>
                  <a:pt x="862364" y="1535008"/>
                </a:cubicBezTo>
                <a:cubicBezTo>
                  <a:pt x="1233855" y="1535008"/>
                  <a:pt x="1535008" y="1233855"/>
                  <a:pt x="1535008" y="862364"/>
                </a:cubicBezTo>
                <a:cubicBezTo>
                  <a:pt x="1535008" y="490873"/>
                  <a:pt x="1233855" y="189720"/>
                  <a:pt x="862364" y="189720"/>
                </a:cubicBezTo>
                <a:close/>
                <a:moveTo>
                  <a:pt x="862364" y="0"/>
                </a:moveTo>
                <a:cubicBezTo>
                  <a:pt x="1338634" y="0"/>
                  <a:pt x="1724728" y="386094"/>
                  <a:pt x="1724728" y="862364"/>
                </a:cubicBezTo>
                <a:cubicBezTo>
                  <a:pt x="1724728" y="1338634"/>
                  <a:pt x="1338634" y="1724728"/>
                  <a:pt x="862364" y="1724728"/>
                </a:cubicBezTo>
                <a:cubicBezTo>
                  <a:pt x="386094" y="1724728"/>
                  <a:pt x="0" y="1338634"/>
                  <a:pt x="0" y="862364"/>
                </a:cubicBezTo>
                <a:cubicBezTo>
                  <a:pt x="0" y="386094"/>
                  <a:pt x="386094" y="0"/>
                  <a:pt x="862364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216000" tIns="360000" rIns="216000" bIns="0" anchor="ctr" anchorCtr="1">
            <a:norm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  <a:sym typeface="+mn-ea"/>
              </a:rPr>
              <a:t>Gospel</a:t>
            </a:r>
            <a:endParaRPr lang="zh-CN" altLang="en-US" b="1" kern="0" dirty="0">
              <a:solidFill>
                <a:schemeClr val="accent1"/>
              </a:solidFill>
              <a:latin typeface="+mj-lt"/>
              <a:ea typeface="+mj-ea"/>
              <a:sym typeface="+mn-ea"/>
            </a:endParaRPr>
          </a:p>
        </p:txBody>
      </p:sp>
      <p:sp>
        <p:nvSpPr>
          <p:cNvPr id="1048673" name="椭圆 7"/>
          <p:cNvSpPr/>
          <p:nvPr/>
        </p:nvSpPr>
        <p:spPr>
          <a:xfrm>
            <a:off x="1400106" y="2231085"/>
            <a:ext cx="997466" cy="357075"/>
          </a:xfrm>
          <a:custGeom>
            <a:avLst/>
            <a:gdLst/>
            <a:ahLst/>
            <a:cxnLst/>
            <a:rect l="l" t="t" r="r" b="b"/>
            <a:pathLst>
              <a:path w="1538370" h="548701">
                <a:moveTo>
                  <a:pt x="769185" y="0"/>
                </a:moveTo>
                <a:cubicBezTo>
                  <a:pt x="1125831" y="0"/>
                  <a:pt x="1428933" y="229248"/>
                  <a:pt x="1538370" y="548701"/>
                </a:cubicBezTo>
                <a:lnTo>
                  <a:pt x="0" y="548701"/>
                </a:lnTo>
                <a:cubicBezTo>
                  <a:pt x="109438" y="229248"/>
                  <a:pt x="412539" y="0"/>
                  <a:pt x="769185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 lnSpcReduction="10000"/>
          </a:bodyPr>
          <a:lstStyle/>
          <a:p>
            <a:pPr algn="ctr"/>
            <a:r>
              <a:rPr lang="en-US" sz="2400" b="1" kern="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48674" name="文本框 25"/>
          <p:cNvSpPr txBox="1"/>
          <p:nvPr/>
        </p:nvSpPr>
        <p:spPr>
          <a:xfrm>
            <a:off x="2409190" y="564515"/>
            <a:ext cx="5057140" cy="7950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tx1"/>
                </a:solidFill>
                <a:latin typeface="+mj-lt"/>
                <a:ea typeface="+mj-ea"/>
              </a:rPr>
              <a:t>Gospel   福音</a:t>
            </a:r>
          </a:p>
        </p:txBody>
      </p:sp>
      <p:sp>
        <p:nvSpPr>
          <p:cNvPr id="1048675" name="文本框 3"/>
          <p:cNvSpPr txBox="1"/>
          <p:nvPr/>
        </p:nvSpPr>
        <p:spPr>
          <a:xfrm>
            <a:off x="673422" y="3421380"/>
            <a:ext cx="2920992" cy="95410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800" b="1" dirty="0">
                <a:sym typeface="+mn-ea"/>
              </a:rPr>
              <a:t>Campus Gospel</a:t>
            </a:r>
          </a:p>
          <a:p>
            <a:pPr algn="ctr"/>
            <a:r>
              <a:rPr lang="en-US" altLang="zh-CN" sz="2800" b="1" dirty="0">
                <a:sym typeface="+mn-ea"/>
              </a:rPr>
              <a:t>校園福音</a:t>
            </a:r>
          </a:p>
        </p:txBody>
      </p:sp>
      <p:sp>
        <p:nvSpPr>
          <p:cNvPr id="1048676" name="文本框 6"/>
          <p:cNvSpPr txBox="1"/>
          <p:nvPr/>
        </p:nvSpPr>
        <p:spPr>
          <a:xfrm>
            <a:off x="3576955" y="3421380"/>
            <a:ext cx="254000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ko-KR" sz="2800" b="1" dirty="0" smtClean="0">
                <a:ea typeface="Arial Unicode MS" panose="020B0604020202020204" charset="-122"/>
                <a:sym typeface="+mn-ea"/>
              </a:rPr>
              <a:t>Gospel Move</a:t>
            </a:r>
            <a:endParaRPr lang="en-US" altLang="ko-KR" sz="2800" b="1" dirty="0" smtClean="0">
              <a:ea typeface="Arial Unicode MS" panose="020B0604020202020204" charset="-122"/>
            </a:endParaRPr>
          </a:p>
          <a:p>
            <a:pPr lvl="0" algn="ctr"/>
            <a:r>
              <a:rPr lang="zh-TW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福音行動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1048677" name="文本框 7"/>
          <p:cNvSpPr txBox="1"/>
          <p:nvPr/>
        </p:nvSpPr>
        <p:spPr>
          <a:xfrm>
            <a:off x="6193155" y="3421380"/>
            <a:ext cx="3272790" cy="14736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en-US" altLang="ko-KR" sz="2800" b="1" dirty="0" smtClean="0">
                <a:ea typeface="华文细黑" panose="02010600040101010101" charset="-122"/>
                <a:sym typeface="+mn-ea"/>
              </a:rPr>
              <a:t>Community Gospel</a:t>
            </a:r>
            <a:endParaRPr lang="en-US" altLang="ko-KR" sz="2800" b="1" dirty="0" smtClean="0">
              <a:ea typeface="华文细黑" panose="02010600040101010101" charset="-122"/>
            </a:endParaRPr>
          </a:p>
          <a:p>
            <a:pPr lvl="0" algn="ctr">
              <a:lnSpc>
                <a:spcPct val="110000"/>
              </a:lnSpc>
            </a:pPr>
            <a:r>
              <a:rPr lang="zh-CN" altLang="zh-TW" sz="2800" b="1" dirty="0">
                <a:ea typeface="华文细黑" panose="02010600040101010101" charset="-122"/>
                <a:sym typeface="+mn-ea"/>
              </a:rPr>
              <a:t>社區福音</a:t>
            </a:r>
            <a:endParaRPr lang="zh-CN" altLang="en-US" sz="2800" b="1" dirty="0">
              <a:ea typeface="华文细黑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文本框 1"/>
          <p:cNvSpPr txBox="1"/>
          <p:nvPr/>
        </p:nvSpPr>
        <p:spPr>
          <a:xfrm>
            <a:off x="594360" y="28067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 </a:t>
            </a:r>
            <a:r>
              <a:rPr lang="en-US" altLang="zh-CN" dirty="0"/>
              <a:t>Campus </a:t>
            </a:r>
            <a:r>
              <a:rPr lang="zh-CN" altLang="en-US" dirty="0"/>
              <a:t>Gospel   校园福音</a:t>
            </a:r>
          </a:p>
        </p:txBody>
      </p:sp>
      <p:pic>
        <p:nvPicPr>
          <p:cNvPr id="2097170" name="图片 6" descr="IMG_20180923_174031R"/>
          <p:cNvPicPr>
            <a:picLocks noChangeAspect="1"/>
          </p:cNvPicPr>
          <p:nvPr/>
        </p:nvPicPr>
        <p:blipFill>
          <a:blip r:embed="rId3"/>
          <a:srcRect l="14827" t="1623" r="1479" b="12950"/>
          <a:stretch>
            <a:fillRect/>
          </a:stretch>
        </p:blipFill>
        <p:spPr>
          <a:xfrm>
            <a:off x="8244205" y="1059815"/>
            <a:ext cx="3105785" cy="2378075"/>
          </a:xfrm>
          <a:prstGeom prst="ellipse">
            <a:avLst/>
          </a:prstGeom>
        </p:spPr>
      </p:pic>
      <p:pic>
        <p:nvPicPr>
          <p:cNvPr id="2097171" name="图片 7" descr="Screenshot_2018-09-23-17-52-05-516_相册"/>
          <p:cNvPicPr>
            <a:picLocks noChangeAspect="1"/>
          </p:cNvPicPr>
          <p:nvPr/>
        </p:nvPicPr>
        <p:blipFill>
          <a:blip r:embed="rId4"/>
          <a:srcRect l="-1312" t="1552" r="1312" b="14497"/>
          <a:stretch>
            <a:fillRect/>
          </a:stretch>
        </p:blipFill>
        <p:spPr>
          <a:xfrm>
            <a:off x="435610" y="4298950"/>
            <a:ext cx="3049905" cy="2129155"/>
          </a:xfrm>
          <a:prstGeom prst="ellipse">
            <a:avLst/>
          </a:prstGeom>
        </p:spPr>
      </p:pic>
      <p:pic>
        <p:nvPicPr>
          <p:cNvPr id="2097172" name="图片 8" descr="IMG_20180930_163354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685" y="1726565"/>
            <a:ext cx="4922520" cy="3693160"/>
          </a:xfrm>
          <a:prstGeom prst="ellipse">
            <a:avLst/>
          </a:prstGeom>
        </p:spPr>
      </p:pic>
      <p:pic>
        <p:nvPicPr>
          <p:cNvPr id="2097173" name="图片 0" descr="924"/>
          <p:cNvPicPr>
            <a:picLocks noChangeAspect="1"/>
          </p:cNvPicPr>
          <p:nvPr/>
        </p:nvPicPr>
        <p:blipFill>
          <a:blip r:embed="rId6"/>
          <a:srcRect l="8463" t="6442"/>
          <a:stretch>
            <a:fillRect/>
          </a:stretch>
        </p:blipFill>
        <p:spPr>
          <a:xfrm>
            <a:off x="354965" y="1059815"/>
            <a:ext cx="3130550" cy="2389505"/>
          </a:xfrm>
          <a:prstGeom prst="ellipse">
            <a:avLst/>
          </a:prstGeom>
        </p:spPr>
      </p:pic>
      <p:pic>
        <p:nvPicPr>
          <p:cNvPr id="2097174" name="图片 1" descr="IMG_20180630_171214"/>
          <p:cNvPicPr>
            <a:picLocks noChangeAspect="1"/>
          </p:cNvPicPr>
          <p:nvPr/>
        </p:nvPicPr>
        <p:blipFill>
          <a:blip r:embed="rId7"/>
          <a:srcRect l="766" t="14412" r="30000" b="19422"/>
          <a:stretch>
            <a:fillRect/>
          </a:stretch>
        </p:blipFill>
        <p:spPr>
          <a:xfrm>
            <a:off x="8123555" y="4247515"/>
            <a:ext cx="3042285" cy="218059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文本框 1"/>
          <p:cNvSpPr txBox="1"/>
          <p:nvPr/>
        </p:nvSpPr>
        <p:spPr>
          <a:xfrm>
            <a:off x="990600" y="34163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Gospel Move   福音行動</a:t>
            </a:r>
          </a:p>
        </p:txBody>
      </p:sp>
      <p:pic>
        <p:nvPicPr>
          <p:cNvPr id="2097165" name="图片 0" descr="IMG_20180519_10035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3985" y="1950085"/>
            <a:ext cx="3465195" cy="2599055"/>
          </a:xfrm>
          <a:prstGeom prst="rect">
            <a:avLst/>
          </a:prstGeom>
        </p:spPr>
      </p:pic>
      <p:pic>
        <p:nvPicPr>
          <p:cNvPr id="2097166" name="图片 2" descr="FB_IMG_15388291361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530" y="2483485"/>
            <a:ext cx="2240280" cy="2616835"/>
          </a:xfrm>
          <a:prstGeom prst="rect">
            <a:avLst/>
          </a:prstGeom>
        </p:spPr>
      </p:pic>
      <p:pic>
        <p:nvPicPr>
          <p:cNvPr id="2097167" name="图片 3" descr="FB_IMG_15388295113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401445"/>
            <a:ext cx="2179320" cy="2616835"/>
          </a:xfrm>
          <a:prstGeom prst="rect">
            <a:avLst/>
          </a:prstGeom>
        </p:spPr>
      </p:pic>
      <p:sp>
        <p:nvSpPr>
          <p:cNvPr id="1048613" name="矩形 9"/>
          <p:cNvSpPr/>
          <p:nvPr/>
        </p:nvSpPr>
        <p:spPr>
          <a:xfrm>
            <a:off x="1885101" y="5380355"/>
            <a:ext cx="10379710" cy="1172845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/>
            <a:r>
              <a:rPr lang="en-US" altLang="ko-KR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Through saints' laboring and coordination </a:t>
            </a:r>
            <a:r>
              <a:rPr lang="en-US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, we </a:t>
            </a:r>
            <a:r>
              <a:rPr lang="en-US" sz="28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got </a:t>
            </a:r>
            <a:r>
              <a:rPr lang="en-US" sz="2800" b="1" dirty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some fruits.</a:t>
            </a:r>
          </a:p>
          <a:p>
            <a:pPr algn="ctr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借着圣徒的劳苦和配搭，我们得着了一些果子。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文本框 1"/>
          <p:cNvSpPr txBox="1"/>
          <p:nvPr/>
        </p:nvSpPr>
        <p:spPr>
          <a:xfrm>
            <a:off x="990600" y="341630"/>
            <a:ext cx="5513705" cy="581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 fontScale="96875"/>
          </a:bodyPr>
          <a:lstStyle>
            <a:lvl1pPr>
              <a:defRPr sz="3200"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2pPr>
            <a:lvl3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3pPr>
            <a:lvl4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4pPr>
            <a:lvl5pPr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75F77"/>
                </a:solidFill>
                <a:sym typeface="Arial" panose="020B0604020202020204" pitchFamily="34" charset="0"/>
              </a:defRPr>
            </a:lvl9pPr>
          </a:lstStyle>
          <a:p>
            <a:r>
              <a:rPr lang="zh-CN" altLang="en-US" dirty="0"/>
              <a:t>Community Gospel   社區福音</a:t>
            </a:r>
          </a:p>
        </p:txBody>
      </p:sp>
      <p:sp>
        <p:nvSpPr>
          <p:cNvPr id="1048600" name="矩形 9"/>
          <p:cNvSpPr/>
          <p:nvPr/>
        </p:nvSpPr>
        <p:spPr>
          <a:xfrm>
            <a:off x="5984240" y="4382135"/>
            <a:ext cx="5579745" cy="1664335"/>
          </a:xfrm>
          <a:prstGeom prst="rect">
            <a:avLst/>
          </a:prstGeom>
        </p:spPr>
        <p:txBody>
          <a:bodyPr wrap="square" anchor="ctr">
            <a:normAutofit lnSpcReduction="10000"/>
          </a:bodyPr>
          <a:lstStyle/>
          <a:p>
            <a:pPr lvl="0" algn="ctr"/>
            <a:r>
              <a:rPr lang="en-US" altLang="ko-KR" sz="2800" b="1" dirty="0" smtClean="0">
                <a:latin typeface="Arial Unicode MS" panose="020B0604020202020204" charset="-122"/>
                <a:ea typeface="Arial Unicode MS" panose="020B0604020202020204" charset="-122"/>
                <a:sym typeface="+mn-ea"/>
              </a:rPr>
              <a:t>Brothers and Sisters Laboring in Gospel</a:t>
            </a:r>
          </a:p>
          <a:p>
            <a:pPr lvl="0" algn="ctr"/>
            <a:endParaRPr lang="en-US" altLang="ko-KR" sz="2400" b="1" dirty="0" smtClean="0">
              <a:latin typeface="Arial Unicode MS" panose="020B0604020202020204" charset="-122"/>
              <a:ea typeface="Arial Unicode MS" panose="020B0604020202020204" charset="-122"/>
            </a:endParaRPr>
          </a:p>
          <a:p>
            <a:pPr lvl="0" algn="ctr"/>
            <a:r>
              <a:rPr lang="zh-CN" altLang="zh-TW" sz="32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許多弟兄姊妹在福音上勞苦</a:t>
            </a:r>
            <a:endParaRPr lang="zh-TW" altLang="en-US" sz="32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2097159" name="图片 0" descr="IMG_20180418_164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45" y="4117340"/>
            <a:ext cx="3995420" cy="2534285"/>
          </a:xfrm>
          <a:prstGeom prst="rect">
            <a:avLst/>
          </a:prstGeom>
        </p:spPr>
      </p:pic>
      <p:pic>
        <p:nvPicPr>
          <p:cNvPr id="2097160" name="图片 1" descr="IMG_20180407_182218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810" y="968375"/>
            <a:ext cx="4627245" cy="2970530"/>
          </a:xfrm>
          <a:prstGeom prst="rect">
            <a:avLst/>
          </a:prstGeom>
        </p:spPr>
      </p:pic>
      <p:pic>
        <p:nvPicPr>
          <p:cNvPr id="2097161" name="图片 2" descr="IMG_20180309_182313_H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735" y="968375"/>
            <a:ext cx="3961130" cy="2970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1511480"/>
            <a:ext cx="4165200" cy="3811588"/>
          </a:xfrm>
        </p:spPr>
        <p:txBody>
          <a:bodyPr>
            <a:noAutofit/>
          </a:bodyPr>
          <a:lstStyle/>
          <a:p>
            <a:r>
              <a:rPr lang="en-US" altLang="zh-CN" sz="2700" b="1" dirty="0">
                <a:solidFill>
                  <a:srgbClr val="FFFF00"/>
                </a:solidFill>
              </a:rPr>
              <a:t>Through the laboring of saints in the translation on Nourishing Materials , of which </a:t>
            </a:r>
            <a:r>
              <a:rPr lang="en-US" altLang="zh-CN" sz="2700" b="1" dirty="0">
                <a:solidFill>
                  <a:srgbClr val="FFFF00"/>
                </a:solidFill>
                <a:sym typeface="+mn-ea"/>
              </a:rPr>
              <a:t>three </a:t>
            </a:r>
            <a:r>
              <a:rPr lang="en-US" altLang="zh-CN" sz="2700" b="1" dirty="0">
                <a:solidFill>
                  <a:srgbClr val="FFFF00"/>
                </a:solidFill>
              </a:rPr>
              <a:t>former series have been accomplished </a:t>
            </a:r>
            <a:r>
              <a:rPr lang="en-US" altLang="zh-CN" sz="2700" b="1" dirty="0">
                <a:solidFill>
                  <a:srgbClr val="FFFF00"/>
                </a:solidFill>
                <a:sym typeface="+mn-ea"/>
              </a:rPr>
              <a:t> by now</a:t>
            </a:r>
            <a:r>
              <a:rPr lang="en-US" altLang="zh-CN" sz="2700" b="1" dirty="0">
                <a:solidFill>
                  <a:srgbClr val="FFFF00"/>
                </a:solidFill>
              </a:rPr>
              <a:t>. Besides, we try to put it into use in the way of home visitation</a:t>
            </a:r>
            <a:r>
              <a:rPr lang="en-US" altLang="zh-CN" sz="2700" b="1" dirty="0" smtClean="0">
                <a:solidFill>
                  <a:srgbClr val="FFFF00"/>
                </a:solidFill>
              </a:rPr>
              <a:t>.</a:t>
            </a:r>
            <a:endParaRPr lang="en-US" altLang="zh-CN" sz="2700" b="1" dirty="0">
              <a:solidFill>
                <a:srgbClr val="FFFF00"/>
              </a:solidFill>
            </a:endParaRPr>
          </a:p>
          <a:p>
            <a:r>
              <a:rPr lang="zh-CN" altLang="en-US" sz="2700" b="1" dirty="0">
                <a:solidFill>
                  <a:srgbClr val="FFFF00"/>
                </a:solidFill>
              </a:rPr>
              <a:t>借著聖徒在翻譯上的勞苦，牧養材料的前三個系列已經翻譯完成。並且我們已在家餵養中投入使用。</a:t>
            </a:r>
          </a:p>
        </p:txBody>
      </p:sp>
      <p:sp>
        <p:nvSpPr>
          <p:cNvPr id="1048588" name="椭圆 18"/>
          <p:cNvSpPr/>
          <p:nvPr/>
        </p:nvSpPr>
        <p:spPr>
          <a:xfrm>
            <a:off x="1335570" y="557650"/>
            <a:ext cx="942144" cy="942144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0" rIns="0" bIns="0" anchor="ctr" anchorCtr="1">
            <a:noAutofit/>
          </a:bodyPr>
          <a:lstStyle/>
          <a:p>
            <a:pPr algn="ctr"/>
            <a:r>
              <a:rPr lang="en-US" sz="48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048589" name="文本框 25"/>
          <p:cNvSpPr txBox="1"/>
          <p:nvPr/>
        </p:nvSpPr>
        <p:spPr>
          <a:xfrm>
            <a:off x="2277745" y="351790"/>
            <a:ext cx="5254625" cy="1038225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charset="-122"/>
                <a:cs typeface="+mj-cs"/>
              </a:defRPr>
            </a:lvl1pPr>
          </a:lstStyle>
          <a:p>
            <a:r>
              <a:rPr lang="zh-CN" altLang="en-US" sz="3600" kern="0" dirty="0">
                <a:solidFill>
                  <a:schemeClr val="tx2"/>
                </a:solidFill>
                <a:sym typeface="+mn-ea"/>
              </a:rPr>
              <a:t>Home </a:t>
            </a:r>
            <a:r>
              <a:rPr lang="en-US" altLang="zh-CN" sz="3600" kern="0" dirty="0">
                <a:solidFill>
                  <a:schemeClr val="tx2"/>
                </a:solidFill>
                <a:sym typeface="+mn-ea"/>
              </a:rPr>
              <a:t>Visitation </a:t>
            </a:r>
            <a:r>
              <a:rPr lang="zh-CN" altLang="en-US" sz="3600" kern="0" dirty="0">
                <a:solidFill>
                  <a:schemeClr val="tx2"/>
                </a:solidFill>
                <a:sym typeface="+mn-ea"/>
              </a:rPr>
              <a:t>家聚會</a:t>
            </a:r>
            <a:endParaRPr lang="zh-CN" altLang="en-US" sz="3600" kern="0" dirty="0">
              <a:solidFill>
                <a:schemeClr val="tx2"/>
              </a:solidFill>
              <a:latin typeface="+mj-lt"/>
              <a:ea typeface="+mj-ea"/>
              <a:sym typeface="+mn-ea"/>
            </a:endParaRPr>
          </a:p>
        </p:txBody>
      </p:sp>
      <p:pic>
        <p:nvPicPr>
          <p:cNvPr id="2097153" name="图片 4" descr="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0" y="2458720"/>
            <a:ext cx="2028825" cy="2705735"/>
          </a:xfrm>
          <a:prstGeom prst="rect">
            <a:avLst/>
          </a:prstGeom>
        </p:spPr>
      </p:pic>
      <p:pic>
        <p:nvPicPr>
          <p:cNvPr id="2097154" name="图片 5" descr="9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530" y="2458085"/>
            <a:ext cx="2029460" cy="2706370"/>
          </a:xfrm>
          <a:prstGeom prst="rect">
            <a:avLst/>
          </a:prstGeom>
        </p:spPr>
      </p:pic>
      <p:pic>
        <p:nvPicPr>
          <p:cNvPr id="2097155" name="图片 6" descr="9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235" y="2458720"/>
            <a:ext cx="2028825" cy="2705735"/>
          </a:xfrm>
          <a:prstGeom prst="rect">
            <a:avLst/>
          </a:prstGeom>
        </p:spPr>
      </p:pic>
      <p:sp>
        <p:nvSpPr>
          <p:cNvPr id="1048590" name="文本框 7"/>
          <p:cNvSpPr txBox="1"/>
          <p:nvPr/>
        </p:nvSpPr>
        <p:spPr>
          <a:xfrm>
            <a:off x="5813946" y="5454087"/>
            <a:ext cx="57309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</a:rPr>
              <a:t>The Excerpts from Nourishing Materials</a:t>
            </a:r>
            <a:endParaRPr lang="zh-CN" altLang="zh-CN" sz="2800" b="1" dirty="0">
              <a:solidFill>
                <a:srgbClr val="FFFF00"/>
              </a:solidFill>
            </a:endParaRPr>
          </a:p>
          <a:p>
            <a:r>
              <a:rPr lang="zh-CN" altLang="zh-CN" sz="2800" b="1" dirty="0">
                <a:solidFill>
                  <a:srgbClr val="FFFF00"/>
                </a:solidFill>
              </a:rPr>
              <a:t>牧養材料職事信息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图片 1" descr="IMG_20180515_200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300" y="1602740"/>
            <a:ext cx="3032760" cy="2275205"/>
          </a:xfrm>
          <a:prstGeom prst="ellipse">
            <a:avLst/>
          </a:prstGeom>
        </p:spPr>
      </p:pic>
      <p:pic>
        <p:nvPicPr>
          <p:cNvPr id="2097157" name="图片 2" descr="IMG_20180523_194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50" y="4106545"/>
            <a:ext cx="3032760" cy="2274570"/>
          </a:xfrm>
          <a:prstGeom prst="ellipse">
            <a:avLst/>
          </a:prstGeom>
        </p:spPr>
      </p:pic>
      <p:pic>
        <p:nvPicPr>
          <p:cNvPr id="2097158" name="图片 0" descr="FB_IMG_15388294834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910" y="1602740"/>
            <a:ext cx="3583940" cy="4778375"/>
          </a:xfrm>
          <a:prstGeom prst="ellipse">
            <a:avLst/>
          </a:prstGeom>
        </p:spPr>
      </p:pic>
      <p:sp>
        <p:nvSpPr>
          <p:cNvPr id="1048594" name="文本框 4"/>
          <p:cNvSpPr txBox="1"/>
          <p:nvPr/>
        </p:nvSpPr>
        <p:spPr>
          <a:xfrm>
            <a:off x="7797800" y="4170959"/>
            <a:ext cx="35921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我們帶領並幫助聖徒們在家中進入享受牧養材料，使他們在神聖生命上有長大。</a:t>
            </a:r>
            <a:endParaRPr lang="zh-CN" altLang="en-US" sz="32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000" b="1" dirty="0">
              <a:solidFill>
                <a:srgbClr val="FFFF0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48595" name="文本框 5"/>
          <p:cNvSpPr txBox="1"/>
          <p:nvPr/>
        </p:nvSpPr>
        <p:spPr>
          <a:xfrm>
            <a:off x="434975" y="115108"/>
            <a:ext cx="35280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00"/>
                </a:solidFill>
                <a:sym typeface="+mn-ea"/>
              </a:rPr>
              <a:t>We lead and help the local saints to get into the enjoyment of the Nourishing Materials in their house, which issues in the growth of divine life.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endParaRPr lang="zh-CN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7、21、25、26、27"/>
  <p:tag name="KSO_WM_TEMPLATE_CATEGORY" val="custom"/>
  <p:tag name="KSO_WM_TEMPLATE_INDEX" val="160557"/>
  <p:tag name="KSO_WM_SLIDE_ID" val="custom16055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7"/>
  <p:tag name="KSO_WM_UNIT_TYPE" val="a"/>
  <p:tag name="KSO_WM_UNIT_INDEX" val="1"/>
  <p:tag name="KSO_WM_UNIT_ID" val="custom160557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7"/>
  <p:tag name="KSO_WM_UNIT_TYPE" val="b"/>
  <p:tag name="KSO_WM_UNIT_INDEX" val="1"/>
  <p:tag name="KSO_WM_UNIT_ID" val="custom160557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1_Office 主题">
  <a:themeElements>
    <a:clrScheme name="160557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FFA90D"/>
      </a:accent1>
      <a:accent2>
        <a:srgbClr val="D55A33"/>
      </a:accent2>
      <a:accent3>
        <a:srgbClr val="BAB772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1354</Words>
  <Application>Microsoft Office PowerPoint</Application>
  <PresentationFormat>Custom</PresentationFormat>
  <Paragraphs>217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主题</vt:lpstr>
      <vt:lpstr>The Lord's Move to Cambodia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Calendar of Events     行事曆</vt:lpstr>
      <vt:lpstr>The statistics of Gospel, Home visitation,  Small Group, District meeting 福家排區統計報表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Lord's Move to Cambodia</dc:title>
  <dc:creator>OS103</dc:creator>
  <cp:lastModifiedBy>LMAOFFICE</cp:lastModifiedBy>
  <cp:revision>8</cp:revision>
  <dcterms:created xsi:type="dcterms:W3CDTF">2018-10-09T11:14:00Z</dcterms:created>
  <dcterms:modified xsi:type="dcterms:W3CDTF">2018-10-25T10:13:43Z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2052-10.1.0.7400</vt:lpwstr>
  </property>
  <property fmtid="{D5CDD505-2E9C-101B-9397-08002B2CF9AE}" name="NXPowerLiteLastOptimized" pid="3">
    <vt:lpwstr>4098853</vt:lpwstr>
  </property>
  <property fmtid="{D5CDD505-2E9C-101B-9397-08002B2CF9AE}" name="NXPowerLiteSettings" pid="4">
    <vt:lpwstr>C7000400038000</vt:lpwstr>
  </property>
  <property fmtid="{D5CDD505-2E9C-101B-9397-08002B2CF9AE}" name="NXPowerLiteVersion" pid="5">
    <vt:lpwstr>S8.2.2</vt:lpwstr>
  </property>
</Properties>
</file>