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9" r:id="rId3"/>
    <p:sldId id="302" r:id="rId4"/>
    <p:sldId id="319" r:id="rId5"/>
    <p:sldId id="265" r:id="rId6"/>
    <p:sldId id="266" r:id="rId7"/>
    <p:sldId id="258" r:id="rId8"/>
    <p:sldId id="263" r:id="rId9"/>
    <p:sldId id="276" r:id="rId10"/>
    <p:sldId id="284" r:id="rId11"/>
    <p:sldId id="285" r:id="rId12"/>
    <p:sldId id="280" r:id="rId13"/>
    <p:sldId id="257" r:id="rId14"/>
    <p:sldId id="260" r:id="rId15"/>
    <p:sldId id="283" r:id="rId16"/>
    <p:sldId id="303" r:id="rId17"/>
    <p:sldId id="286" r:id="rId18"/>
    <p:sldId id="298" r:id="rId19"/>
    <p:sldId id="292" r:id="rId20"/>
    <p:sldId id="279" r:id="rId21"/>
    <p:sldId id="288" r:id="rId22"/>
    <p:sldId id="318" r:id="rId23"/>
    <p:sldId id="274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3E6"/>
    <a:srgbClr val="E7F9FF"/>
    <a:srgbClr val="FFFAC3"/>
    <a:srgbClr val="69D8FF"/>
    <a:srgbClr val="33CAFF"/>
    <a:srgbClr val="62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4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2AAAC3-EF3B-40B7-A053-E54C4958EDE7}" type="datetimeFigureOut">
              <a:rPr lang="en-US" altLang="zh-CN"/>
              <a:pPr/>
              <a:t>9/7/2017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07880D-76D6-4A7B-9CEA-2065CEBE5B1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4374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5E34C4-9DB3-48F0-9349-FD457C04AFD4}" type="datetimeFigureOut">
              <a:rPr lang="en-US" altLang="zh-CN"/>
              <a:pPr/>
              <a:t>9/7/2017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zh-CN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8CC444-214F-40F4-8372-91F9056CA4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9088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87A759E-454A-433E-88BB-FEAFBFCECE4A}" type="slidenum">
              <a:rPr lang="en-US" altLang="zh-CN" sz="1200"/>
              <a:pPr eaLnBrk="1" hangingPunct="1"/>
              <a:t>1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30879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7BA18C-F269-4304-9E50-4C5CE4F90340}" type="datetimeFigureOut">
              <a:rPr lang="en-US" altLang="zh-CN"/>
              <a:pPr/>
              <a:t>9/7/2017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9B9D7-42B6-4A21-AFE8-1C17DF087DE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038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A63083-9A56-4A41-B276-1A9F2C138A8F}" type="datetimeFigureOut">
              <a:rPr lang="en-US" altLang="zh-CN"/>
              <a:pPr/>
              <a:t>9/7/2017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30DE0-90A3-4FD3-B8E0-B327AF45B1B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648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7E19FC-CED9-450A-AD41-838B25AB4D05}" type="datetimeFigureOut">
              <a:rPr lang="en-US" altLang="zh-CN"/>
              <a:pPr/>
              <a:t>9/7/2017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C0D8-257F-40B2-A0BE-AB4FC688F23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501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F6BB9F-E345-4DFE-B891-1D75BCED7ECF}" type="datetimeFigureOut">
              <a:rPr lang="en-US" altLang="zh-CN"/>
              <a:pPr/>
              <a:t>9/7/2017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0799A-9401-4A39-8228-D3C66AF9FC4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078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C15BCB-DCB2-482F-A28C-E019F0BF7D6A}" type="datetimeFigureOut">
              <a:rPr lang="en-US" altLang="zh-CN"/>
              <a:pPr/>
              <a:t>9/7/2017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2B9E5-661E-48B7-91B1-4CAEC79DC04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115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52206A-BCA1-48E2-9871-A6444B0EEEB6}" type="datetimeFigureOut">
              <a:rPr lang="en-US" altLang="zh-CN"/>
              <a:pPr/>
              <a:t>9/7/2017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BCB29-652C-4024-815B-69243DA3E58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980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8D04B-785B-44D4-9654-C7CF4B63C76E}" type="datetimeFigureOut">
              <a:rPr lang="en-US" altLang="zh-CN"/>
              <a:pPr/>
              <a:t>9/7/2017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24916-82B7-4374-BAE0-B55B5551B27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304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0ED1C2-0EFC-4C29-B5D0-493B79BAF57B}" type="datetimeFigureOut">
              <a:rPr lang="en-US" altLang="zh-CN"/>
              <a:pPr/>
              <a:t>9/7/2017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63B22-B14A-4026-8DDD-C18B2DAD01F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618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01AC46-3CCE-4CE6-8AF6-1B8DC9C019ED}" type="datetimeFigureOut">
              <a:rPr lang="en-US" altLang="zh-CN"/>
              <a:pPr/>
              <a:t>9/7/2017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89384-F640-4DC7-A83E-F011B3BF4B9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832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E9BA1-8715-410D-9501-E3296BAD2269}" type="datetimeFigureOut">
              <a:rPr lang="en-US" altLang="zh-CN"/>
              <a:pPr/>
              <a:t>9/7/2017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672CC-78AF-48B9-A205-15271D8AB31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612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120D7A-C10C-4927-AE9E-A7F36C3E1E63}" type="datetimeFigureOut">
              <a:rPr lang="en-US" altLang="zh-CN"/>
              <a:pPr/>
              <a:t>9/7/2017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0AFC1-3242-4899-B285-10875C38EA5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136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D1C9E33-1D3B-4838-A3D1-DD0DF0D11190}" type="datetimeFigureOut">
              <a:rPr lang="en-US" altLang="zh-CN"/>
              <a:pPr/>
              <a:t>9/7/2017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E729370-81F5-426E-83BF-93A97511735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tlantic.com/magazine/archive/2017/09/has-the-smartphone-destroyed-a-generation/534198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atlantic.com/magazine/archive/2017/09/has-the-smartphone-destroyed-a-generation/534198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.org/news/2015-03-technology-rewriting-rulebook-human-interaction.html#jCp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internet.org/2013/05/21/teens-social-media-and-privacy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cnews.com/storyline/the-big-questions/your-smartphone-may-actually-be-changing-human-race-n743866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direct.com/science/article/pii/S109675161630034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lurrymobile.tumblr.com/post/157921590345/us-consumers-time-spent-on-mobile-crosses-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lurrymobile.tumblr.com/post/157921590345/us-consumers-time-spent-on-mobile-crosses-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research.org/fact-tank/2017/01/12/evolution-of-technology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elsen.com/us/en/insights/news/2016/millennials-are-top-smartphone-user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week.com/digital/social-teen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tlantic.com/magazine/archive/2017/09/has-the-smartphone-destroyed-a-generation/534198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17500"/>
            <a:ext cx="4635500" cy="62611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1483518"/>
            <a:ext cx="4635500" cy="3929063"/>
          </a:xfrm>
        </p:spPr>
        <p:txBody>
          <a:bodyPr/>
          <a:lstStyle/>
          <a:p>
            <a:pPr eaLnBrk="1" hangingPunct="1"/>
            <a:r>
              <a:rPr lang="en-US" altLang="zh-CN" sz="5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Sanctifying</a:t>
            </a:r>
            <a:r>
              <a:rPr lang="en-US" altLang="zh-CN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en-US" altLang="zh-CN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zh-CN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Our Smartphone </a:t>
            </a:r>
            <a:br>
              <a:rPr lang="en-US" altLang="zh-CN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zh-CN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for </a:t>
            </a:r>
            <a:br>
              <a:rPr lang="en-US" altLang="zh-CN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zh-CN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Organic Shepherding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768350"/>
            <a:ext cx="4355664" cy="554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09945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41" name="Content Placeholder 3" descr="Screen Shot 2017-08-30 at 12.34.0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19713" r="175"/>
          <a:stretch>
            <a:fillRect/>
          </a:stretch>
        </p:blipFill>
        <p:spPr>
          <a:xfrm>
            <a:off x="1539875" y="1560713"/>
            <a:ext cx="6064250" cy="4842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986631" y="11119"/>
            <a:ext cx="71707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200">
                <a:solidFill>
                  <a:schemeClr val="bg1"/>
                </a:solidFill>
                <a:latin typeface="Berlin Sans FB" panose="020E0602020502020306" pitchFamily="34" charset="0"/>
              </a:defRPr>
            </a:lvl1pPr>
            <a:lvl2pPr algn="ctr" eaLnBrk="0" hangingPunct="0">
              <a:defRPr sz="4400">
                <a:latin typeface="Calibri" charset="0"/>
                <a:cs typeface="ＭＳ Ｐゴシック" charset="0"/>
              </a:defRPr>
            </a:lvl2pPr>
            <a:lvl3pPr algn="ctr" eaLnBrk="0" hangingPunct="0">
              <a:defRPr sz="4400">
                <a:latin typeface="Calibri" charset="0"/>
                <a:cs typeface="ＭＳ Ｐゴシック" charset="0"/>
              </a:defRPr>
            </a:lvl3pPr>
            <a:lvl4pPr algn="ctr" eaLnBrk="0" hangingPunct="0">
              <a:defRPr sz="4400">
                <a:latin typeface="Calibri" charset="0"/>
                <a:cs typeface="ＭＳ Ｐゴシック" charset="0"/>
              </a:defRPr>
            </a:lvl4pPr>
            <a:lvl5pPr algn="ctr" eaLnBrk="0" hangingPunct="0">
              <a:defRPr sz="4400">
                <a:latin typeface="Calibri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dirty="0"/>
              <a:t>The Smartphone Generation:</a:t>
            </a:r>
          </a:p>
          <a:p>
            <a:r>
              <a:rPr lang="en-US" altLang="zh-CN" dirty="0"/>
              <a:t> A Statistical Portrait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0676" y="6534701"/>
            <a:ext cx="7769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Source: </a:t>
            </a:r>
            <a:r>
              <a:rPr lang="en-US" altLang="zh-CN" sz="1200" dirty="0">
                <a:hlinkClick r:id="rId3"/>
              </a:rPr>
              <a:t>https://www.theatlantic.com/magazine/archive/2017/09/has-the-smartphone-destroyed-a-generation/534198/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8620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265" name="Picture 3" descr="Screen Shot 2017-08-30 at 12.34.2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11809" r="5312" b="2561"/>
          <a:stretch/>
        </p:blipFill>
        <p:spPr bwMode="auto">
          <a:xfrm>
            <a:off x="335213" y="1725692"/>
            <a:ext cx="5438274" cy="3849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1573213" y="141288"/>
            <a:ext cx="598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1" hangingPunct="1">
              <a:defRPr sz="3200">
                <a:solidFill>
                  <a:schemeClr val="bg1"/>
                </a:solidFill>
                <a:latin typeface="Berlin Sans FB" panose="020E0602020502020306" pitchFamily="34" charset="0"/>
              </a:defRPr>
            </a:lvl1pPr>
            <a:lvl2pPr algn="ctr" eaLnBrk="0" hangingPunct="0">
              <a:defRPr sz="4400">
                <a:latin typeface="Calibri" charset="0"/>
                <a:cs typeface="ＭＳ Ｐゴシック" charset="0"/>
              </a:defRPr>
            </a:lvl2pPr>
            <a:lvl3pPr algn="ctr" eaLnBrk="0" hangingPunct="0">
              <a:defRPr sz="4400">
                <a:latin typeface="Calibri" charset="0"/>
                <a:cs typeface="ＭＳ Ｐゴシック" charset="0"/>
              </a:defRPr>
            </a:lvl3pPr>
            <a:lvl4pPr algn="ctr" eaLnBrk="0" hangingPunct="0">
              <a:defRPr sz="4400">
                <a:latin typeface="Calibri" charset="0"/>
                <a:cs typeface="ＭＳ Ｐゴシック" charset="0"/>
              </a:defRPr>
            </a:lvl4pPr>
            <a:lvl5pPr algn="ctr" eaLnBrk="0" hangingPunct="0">
              <a:defRPr sz="4400">
                <a:latin typeface="Calibri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dirty="0"/>
              <a:t>More Likely to Feel Lonely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r="16824" b="6655"/>
          <a:stretch/>
        </p:blipFill>
        <p:spPr>
          <a:xfrm>
            <a:off x="6108700" y="862012"/>
            <a:ext cx="3035300" cy="599598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3615" y="5913841"/>
            <a:ext cx="4276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Source: </a:t>
            </a:r>
            <a:r>
              <a:rPr lang="en-US" altLang="zh-CN" sz="1400" dirty="0">
                <a:hlinkClick r:id="rId4"/>
              </a:rPr>
              <a:t>https://www.theatlantic.com/magazine/archive/2017/09/has-the-smartphone-destroyed-a-generation/534198/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5113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457200" y="223838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Your Smartphone is Changing the Human Race in Surprising Ways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r="17261"/>
          <a:stretch/>
        </p:blipFill>
        <p:spPr>
          <a:xfrm>
            <a:off x="3581400" y="1511300"/>
            <a:ext cx="5562600" cy="53467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2100" y="2181403"/>
            <a:ext cx="3200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zh-CN" sz="3200" dirty="0">
                <a:solidFill>
                  <a:srgbClr val="0070C0"/>
                </a:solidFill>
              </a:rPr>
              <a:t>The Way We </a:t>
            </a:r>
            <a:r>
              <a:rPr lang="en-US" altLang="zh-CN" sz="3200" b="1" i="1" dirty="0" smtClean="0">
                <a:solidFill>
                  <a:srgbClr val="0070C0"/>
                </a:solidFill>
              </a:rPr>
              <a:t>Interact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endParaRPr lang="en-US" altLang="zh-CN" sz="3200" dirty="0">
              <a:solidFill>
                <a:srgbClr val="0070C0"/>
              </a:solidFill>
            </a:endParaRP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zh-CN" sz="3200" dirty="0">
                <a:solidFill>
                  <a:srgbClr val="0070C0"/>
                </a:solidFill>
              </a:rPr>
              <a:t>The Way We </a:t>
            </a:r>
            <a:r>
              <a:rPr lang="en-US" altLang="zh-CN" sz="3200" b="1" i="1" dirty="0" smtClean="0">
                <a:solidFill>
                  <a:srgbClr val="0070C0"/>
                </a:solidFill>
              </a:rPr>
              <a:t>Communicate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endParaRPr lang="en-US" altLang="zh-CN" sz="3200" dirty="0">
              <a:solidFill>
                <a:srgbClr val="0070C0"/>
              </a:solidFill>
            </a:endParaRP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zh-CN" sz="3200" dirty="0">
                <a:solidFill>
                  <a:srgbClr val="0070C0"/>
                </a:solidFill>
              </a:rPr>
              <a:t>The Way We </a:t>
            </a:r>
            <a:r>
              <a:rPr lang="en-US" altLang="zh-CN" sz="3200" b="1" i="1" dirty="0" smtClean="0">
                <a:solidFill>
                  <a:srgbClr val="0070C0"/>
                </a:solidFill>
              </a:rPr>
              <a:t>Learn</a:t>
            </a:r>
            <a:endParaRPr lang="en-US" altLang="zh-CN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对角圆角矩形 9"/>
          <p:cNvSpPr/>
          <p:nvPr/>
        </p:nvSpPr>
        <p:spPr>
          <a:xfrm>
            <a:off x="404603" y="3287785"/>
            <a:ext cx="8334793" cy="2944235"/>
          </a:xfrm>
          <a:prstGeom prst="round2DiagRect">
            <a:avLst>
              <a:gd name="adj1" fmla="val 12062"/>
              <a:gd name="adj2" fmla="val 0"/>
            </a:avLst>
          </a:prstGeom>
          <a:solidFill>
            <a:srgbClr val="FFFA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94456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8683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The Way We Interact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584199" y="3328938"/>
            <a:ext cx="7975600" cy="2903082"/>
          </a:xfrm>
        </p:spPr>
        <p:txBody>
          <a:bodyPr/>
          <a:lstStyle/>
          <a:p>
            <a:pPr marL="342900" lvl="2" indent="-342900" algn="just" eaLnBrk="1" hangingPunct="1"/>
            <a:r>
              <a:rPr lang="en-US" altLang="zh-CN" sz="2800" dirty="0" smtClean="0">
                <a:solidFill>
                  <a:srgbClr val="002060"/>
                </a:solidFill>
              </a:rPr>
              <a:t>People are trading off time interacting with each other for time spent "screen skating</a:t>
            </a:r>
            <a:r>
              <a:rPr lang="en-US" altLang="en-US" sz="2800" dirty="0" smtClean="0">
                <a:solidFill>
                  <a:srgbClr val="002060"/>
                </a:solidFill>
              </a:rPr>
              <a:t>”</a:t>
            </a:r>
            <a:endParaRPr lang="en-US" altLang="zh-CN" sz="2800" dirty="0" smtClean="0">
              <a:solidFill>
                <a:srgbClr val="002060"/>
              </a:solidFill>
            </a:endParaRPr>
          </a:p>
          <a:p>
            <a:pPr marL="342900" lvl="2" indent="-342900" algn="just" eaLnBrk="1" hangingPunct="1"/>
            <a:r>
              <a:rPr lang="en-US" altLang="zh-CN" sz="2800" dirty="0" smtClean="0">
                <a:solidFill>
                  <a:srgbClr val="002060"/>
                </a:solidFill>
              </a:rPr>
              <a:t>This creates an emotional and psychological sense of detachment at the subconscious or unconscious level. </a:t>
            </a:r>
          </a:p>
          <a:p>
            <a:pPr marL="342900" lvl="2" indent="-342900" algn="just" eaLnBrk="1" hangingPunct="1"/>
            <a:r>
              <a:rPr lang="en-US" altLang="zh-CN" sz="2800" b="1" dirty="0" smtClean="0">
                <a:solidFill>
                  <a:srgbClr val="002060"/>
                </a:solidFill>
              </a:rPr>
              <a:t>We need to reclaim face-to-face conversation. </a:t>
            </a:r>
          </a:p>
        </p:txBody>
      </p:sp>
      <p:sp>
        <p:nvSpPr>
          <p:cNvPr id="3" name="矩形 2"/>
          <p:cNvSpPr/>
          <p:nvPr/>
        </p:nvSpPr>
        <p:spPr>
          <a:xfrm>
            <a:off x="-215900" y="1339991"/>
            <a:ext cx="529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altLang="zh-CN" sz="3200" b="1" dirty="0">
                <a:solidFill>
                  <a:srgbClr val="0070C0"/>
                </a:solidFill>
              </a:rPr>
              <a:t>Technology is 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pPr lvl="1" algn="r"/>
            <a:r>
              <a:rPr lang="en-US" altLang="zh-CN" sz="3200" b="1" dirty="0" smtClean="0">
                <a:solidFill>
                  <a:srgbClr val="0070C0"/>
                </a:solidFill>
              </a:rPr>
              <a:t>Rewriting the Rulebook</a:t>
            </a:r>
          </a:p>
          <a:p>
            <a:pPr lvl="1" algn="r"/>
            <a:r>
              <a:rPr lang="en-US" altLang="zh-CN" sz="3200" b="1" dirty="0" smtClean="0">
                <a:solidFill>
                  <a:srgbClr val="0070C0"/>
                </a:solidFill>
              </a:rPr>
              <a:t>for Human Interaction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458" y="1230323"/>
            <a:ext cx="3464342" cy="18530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1799" y="6396243"/>
            <a:ext cx="748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Source: </a:t>
            </a:r>
            <a:r>
              <a:rPr lang="en-US" altLang="zh-CN" sz="1400" dirty="0">
                <a:hlinkClick r:id="rId3"/>
              </a:rPr>
              <a:t>https://phys.org/news/2015-03-technology-rewriting-rulebook-human-interaction.html#jCp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对角圆角矩形 6"/>
          <p:cNvSpPr/>
          <p:nvPr/>
        </p:nvSpPr>
        <p:spPr>
          <a:xfrm>
            <a:off x="254000" y="3352801"/>
            <a:ext cx="8610599" cy="2804931"/>
          </a:xfrm>
          <a:prstGeom prst="round2DiagRect">
            <a:avLst>
              <a:gd name="adj1" fmla="val 12062"/>
              <a:gd name="adj2" fmla="val 0"/>
            </a:avLst>
          </a:prstGeom>
          <a:solidFill>
            <a:srgbClr val="FFFA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94456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70694" y="-99219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The Way We Communicate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94" y="3414451"/>
            <a:ext cx="8114506" cy="2870200"/>
          </a:xfrm>
        </p:spPr>
        <p:txBody>
          <a:bodyPr>
            <a:noAutofit/>
          </a:bodyPr>
          <a:lstStyle/>
          <a:p>
            <a:pPr marL="457200" lvl="1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zh-CN" sz="2600" dirty="0" smtClean="0">
                <a:solidFill>
                  <a:srgbClr val="002060"/>
                </a:solidFill>
              </a:rPr>
              <a:t>We can communicate faster and more cost-effectively.</a:t>
            </a:r>
          </a:p>
          <a:p>
            <a:pPr marL="457200" lvl="1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zh-CN" sz="2600" dirty="0" smtClean="0">
                <a:solidFill>
                  <a:srgbClr val="002060"/>
                </a:solidFill>
              </a:rPr>
              <a:t>We have access to more information.</a:t>
            </a:r>
          </a:p>
          <a:p>
            <a:pPr marL="457200" lvl="1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zh-CN" sz="2600" dirty="0" smtClean="0">
                <a:solidFill>
                  <a:srgbClr val="002060"/>
                </a:solidFill>
              </a:rPr>
              <a:t>We have more choices of how to communicate. </a:t>
            </a:r>
          </a:p>
          <a:p>
            <a:pPr marL="457200" lvl="1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zh-CN" sz="2600" dirty="0" smtClean="0">
                <a:solidFill>
                  <a:srgbClr val="002060"/>
                </a:solidFill>
              </a:rPr>
              <a:t>A 2011 survey by Pew Research suggests that people who communicate using social media and mobile phones have </a:t>
            </a:r>
            <a:r>
              <a:rPr lang="en-US" altLang="zh-CN" sz="2600" b="1" dirty="0" smtClean="0">
                <a:solidFill>
                  <a:srgbClr val="002060"/>
                </a:solidFill>
              </a:rPr>
              <a:t>more close friends than those who don</a:t>
            </a:r>
            <a:r>
              <a:rPr lang="en-US" altLang="en-US" sz="2600" b="1" dirty="0" smtClean="0">
                <a:solidFill>
                  <a:srgbClr val="002060"/>
                </a:solidFill>
              </a:rPr>
              <a:t>’</a:t>
            </a:r>
            <a:r>
              <a:rPr lang="en-US" altLang="zh-CN" sz="2600" b="1" dirty="0" smtClean="0">
                <a:solidFill>
                  <a:srgbClr val="002060"/>
                </a:solidFill>
              </a:rPr>
              <a:t>t. </a:t>
            </a:r>
            <a:endParaRPr lang="en-US" altLang="zh-CN" sz="2600" dirty="0" smtClean="0">
              <a:solidFill>
                <a:srgbClr val="00206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84" y="1374265"/>
            <a:ext cx="3634115" cy="177743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39700" y="1414651"/>
            <a:ext cx="5245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altLang="zh-CN" sz="3200" b="1" dirty="0" smtClean="0">
                <a:solidFill>
                  <a:srgbClr val="0070C0"/>
                </a:solidFill>
              </a:rPr>
              <a:t>Technology is</a:t>
            </a:r>
          </a:p>
          <a:p>
            <a:pPr lvl="1" algn="r"/>
            <a:r>
              <a:rPr lang="en-US" altLang="zh-CN" sz="3200" b="1" dirty="0">
                <a:solidFill>
                  <a:srgbClr val="0070C0"/>
                </a:solidFill>
              </a:rPr>
              <a:t>Expanding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Our Worldviews </a:t>
            </a:r>
          </a:p>
          <a:p>
            <a:pPr lvl="1" algn="r"/>
            <a:r>
              <a:rPr lang="en-US" altLang="zh-CN" sz="3200" b="1" dirty="0" smtClean="0">
                <a:solidFill>
                  <a:srgbClr val="0070C0"/>
                </a:solidFill>
              </a:rPr>
              <a:t>and Social Circles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4316" y="6346301"/>
            <a:ext cx="6367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Source: </a:t>
            </a:r>
            <a:r>
              <a:rPr lang="en-US" altLang="zh-CN" sz="1400" dirty="0">
                <a:hlinkClick r:id="rId3"/>
              </a:rPr>
              <a:t>http://www.pewinternet.org/2013/05/21/teens-social-media-and-privacy/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94456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-99219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The Way We Learn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39700" y="1503584"/>
            <a:ext cx="4787900" cy="3890220"/>
          </a:xfrm>
        </p:spPr>
        <p:txBody>
          <a:bodyPr/>
          <a:lstStyle/>
          <a:p>
            <a:pPr algn="just" eaLnBrk="1" hangingPunct="1"/>
            <a:r>
              <a:rPr lang="en-US" altLang="zh-CN" sz="3000" dirty="0" smtClean="0">
                <a:solidFill>
                  <a:srgbClr val="002060"/>
                </a:solidFill>
              </a:rPr>
              <a:t>Our digital devices have become a </a:t>
            </a:r>
            <a:r>
              <a:rPr lang="en-US" altLang="zh-CN" sz="3000" b="1" dirty="0" smtClean="0">
                <a:solidFill>
                  <a:srgbClr val="002060"/>
                </a:solidFill>
              </a:rPr>
              <a:t>memory partner.</a:t>
            </a:r>
          </a:p>
          <a:p>
            <a:pPr algn="just" eaLnBrk="1" hangingPunct="1"/>
            <a:r>
              <a:rPr lang="en-US" altLang="zh-CN" sz="3000" dirty="0" smtClean="0">
                <a:solidFill>
                  <a:srgbClr val="002060"/>
                </a:solidFill>
              </a:rPr>
              <a:t>It has become much harder to practice attentive types of thinking. </a:t>
            </a:r>
          </a:p>
          <a:p>
            <a:pPr algn="just" eaLnBrk="1" hangingPunct="1"/>
            <a:r>
              <a:rPr lang="en-US" altLang="zh-CN" sz="3000" dirty="0" smtClean="0">
                <a:solidFill>
                  <a:srgbClr val="002060"/>
                </a:solidFill>
              </a:rPr>
              <a:t>Instant messaging support for teaching and learning in higher education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1" r="18609"/>
          <a:stretch/>
        </p:blipFill>
        <p:spPr>
          <a:xfrm>
            <a:off x="5118100" y="934334"/>
            <a:ext cx="4025900" cy="592366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7200" y="5988052"/>
            <a:ext cx="4253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Source: </a:t>
            </a:r>
            <a:r>
              <a:rPr lang="en-US" altLang="zh-CN" sz="1400" dirty="0">
                <a:hlinkClick r:id="rId3"/>
              </a:rPr>
              <a:t>https://www.nbcnews.com/storyline/the-big-questions/your-smartphone-may-actually-be-changing-human-race-n743866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"/>
            <a:ext cx="9144000" cy="132556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80975" y="101600"/>
            <a:ext cx="8809038" cy="11731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Instant Messaging Support for Teaching and Learning in Higher Education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58801" y="4289274"/>
            <a:ext cx="4178300" cy="1689100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zh-CN" sz="2800" dirty="0" smtClean="0">
                <a:solidFill>
                  <a:srgbClr val="002060"/>
                </a:solidFill>
              </a:rPr>
              <a:t>Students convey positive perception and acceptance toward this application of </a:t>
            </a:r>
            <a:r>
              <a:rPr lang="en-US" altLang="zh-CN" sz="2800" dirty="0" err="1" smtClean="0">
                <a:solidFill>
                  <a:srgbClr val="002060"/>
                </a:solidFill>
              </a:rPr>
              <a:t>WhatsApp</a:t>
            </a:r>
            <a:r>
              <a:rPr lang="en-US" altLang="zh-CN" sz="2800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/>
          <a:stretch/>
        </p:blipFill>
        <p:spPr>
          <a:xfrm>
            <a:off x="5003800" y="4036937"/>
            <a:ext cx="3759994" cy="2146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0668"/>
            <a:ext cx="1447800" cy="1447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22500" y="1961041"/>
            <a:ext cx="65412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solidFill>
                  <a:srgbClr val="002060"/>
                </a:solidFill>
              </a:rPr>
              <a:t>Bite-sized materials and teacher-students interaction via </a:t>
            </a:r>
            <a:r>
              <a:rPr lang="en-US" altLang="zh-CN" sz="2800" dirty="0" err="1">
                <a:solidFill>
                  <a:srgbClr val="002060"/>
                </a:solidFill>
              </a:rPr>
              <a:t>WhatsApp</a:t>
            </a:r>
            <a:r>
              <a:rPr lang="en-US" altLang="zh-CN" sz="2800" dirty="0">
                <a:solidFill>
                  <a:srgbClr val="002060"/>
                </a:solidFill>
              </a:rPr>
              <a:t> supplement the traditional classroom instructions.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8801" y="6332180"/>
            <a:ext cx="6510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Source: </a:t>
            </a:r>
            <a:r>
              <a:rPr lang="en-US" altLang="zh-CN" sz="1400" dirty="0">
                <a:hlinkClick r:id="rId4"/>
              </a:rPr>
              <a:t>http://www.sciencedirect.com/science/article/pii/S1096751616300343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对角圆角矩形 7"/>
          <p:cNvSpPr/>
          <p:nvPr/>
        </p:nvSpPr>
        <p:spPr>
          <a:xfrm>
            <a:off x="457200" y="2127142"/>
            <a:ext cx="8282196" cy="4527655"/>
          </a:xfrm>
          <a:prstGeom prst="round2DiagRect">
            <a:avLst>
              <a:gd name="adj1" fmla="val 12062"/>
              <a:gd name="adj2" fmla="val 0"/>
            </a:avLst>
          </a:prstGeom>
          <a:solidFill>
            <a:srgbClr val="FFFA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-1"/>
            <a:ext cx="9144000" cy="132556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400" y="109538"/>
            <a:ext cx="6527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Our Suggestion --- Not Social Media </a:t>
            </a:r>
            <a:b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</a:br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But Instant Messenger (IM)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2247899"/>
            <a:ext cx="7950200" cy="2819400"/>
          </a:xfrm>
        </p:spPr>
        <p:txBody>
          <a:bodyPr/>
          <a:lstStyle/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2060"/>
                </a:solidFill>
              </a:rPr>
              <a:t>Social media is a broad term, that describes how people communicate on APPs or websites like </a:t>
            </a:r>
            <a:r>
              <a:rPr lang="en-US" altLang="zh-CN" b="1" dirty="0" smtClean="0">
                <a:solidFill>
                  <a:srgbClr val="002060"/>
                </a:solidFill>
              </a:rPr>
              <a:t>Facebook, Twitter, </a:t>
            </a:r>
            <a:r>
              <a:rPr lang="en-US" altLang="zh-CN" b="1" dirty="0" err="1" smtClean="0">
                <a:solidFill>
                  <a:srgbClr val="002060"/>
                </a:solidFill>
              </a:rPr>
              <a:t>Instagram</a:t>
            </a:r>
            <a:r>
              <a:rPr lang="en-US" altLang="zh-CN" b="1" dirty="0" smtClean="0">
                <a:solidFill>
                  <a:srgbClr val="002060"/>
                </a:solidFill>
              </a:rPr>
              <a:t>, </a:t>
            </a:r>
            <a:r>
              <a:rPr lang="en-US" altLang="zh-CN" b="1" dirty="0" err="1" smtClean="0">
                <a:solidFill>
                  <a:srgbClr val="002060"/>
                </a:solidFill>
              </a:rPr>
              <a:t>snapchat</a:t>
            </a:r>
            <a:r>
              <a:rPr lang="en-US" altLang="zh-CN" b="1" dirty="0" smtClean="0">
                <a:solidFill>
                  <a:srgbClr val="002060"/>
                </a:solidFill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</a:rPr>
              <a:t>and others. 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endParaRPr lang="en-US" altLang="zh-CN" dirty="0" smtClean="0">
              <a:solidFill>
                <a:srgbClr val="002060"/>
              </a:solidFill>
            </a:endParaRP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endParaRPr lang="en-US" altLang="zh-CN" dirty="0" smtClean="0">
              <a:solidFill>
                <a:srgbClr val="002060"/>
              </a:solidFill>
            </a:endParaRP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endParaRPr lang="en-US" altLang="zh-CN" dirty="0" smtClean="0">
              <a:solidFill>
                <a:srgbClr val="002060"/>
              </a:solidFill>
            </a:endParaRP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2060"/>
                </a:solidFill>
              </a:rPr>
              <a:t>These APPs or websites tend to </a:t>
            </a:r>
            <a:r>
              <a:rPr lang="en-US" altLang="zh-CN" b="1" dirty="0" smtClean="0">
                <a:solidFill>
                  <a:srgbClr val="002060"/>
                </a:solidFill>
              </a:rPr>
              <a:t>be more open and accessible to the general public</a:t>
            </a:r>
            <a:r>
              <a:rPr lang="en-US" altLang="zh-CN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矩形 4"/>
          <p:cNvSpPr/>
          <p:nvPr/>
        </p:nvSpPr>
        <p:spPr>
          <a:xfrm>
            <a:off x="2194091" y="1428532"/>
            <a:ext cx="4476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/>
            <a:r>
              <a:rPr lang="en-US" altLang="zh-CN" sz="3600" b="1" dirty="0">
                <a:solidFill>
                  <a:srgbClr val="0070C0"/>
                </a:solidFill>
              </a:rPr>
              <a:t>What is Social media?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001761" y="4055982"/>
            <a:ext cx="5215468" cy="1419532"/>
            <a:chOff x="1794933" y="4077754"/>
            <a:chExt cx="5215468" cy="1419532"/>
          </a:xfrm>
        </p:grpSpPr>
        <p:sp>
          <p:nvSpPr>
            <p:cNvPr id="9" name="对角圆角矩形 8"/>
            <p:cNvSpPr/>
            <p:nvPr/>
          </p:nvSpPr>
          <p:spPr>
            <a:xfrm>
              <a:off x="1794933" y="4077754"/>
              <a:ext cx="5215468" cy="1419532"/>
            </a:xfrm>
            <a:prstGeom prst="round2Diag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037" y="4193491"/>
              <a:ext cx="4873734" cy="118674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对角圆角矩形 7"/>
          <p:cNvSpPr/>
          <p:nvPr/>
        </p:nvSpPr>
        <p:spPr>
          <a:xfrm>
            <a:off x="457200" y="828676"/>
            <a:ext cx="8282196" cy="5876924"/>
          </a:xfrm>
          <a:prstGeom prst="round2DiagRect">
            <a:avLst>
              <a:gd name="adj1" fmla="val 12062"/>
              <a:gd name="adj2" fmla="val 0"/>
            </a:avLst>
          </a:prstGeom>
          <a:solidFill>
            <a:srgbClr val="FFFA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533400" y="892175"/>
            <a:ext cx="7607300" cy="4525963"/>
          </a:xfrm>
        </p:spPr>
        <p:txBody>
          <a:bodyPr/>
          <a:lstStyle/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US" altLang="zh-CN" dirty="0" smtClean="0"/>
              <a:t>Instant messenger is a specific term, that describes how people communicate on APPS like, </a:t>
            </a:r>
            <a:r>
              <a:rPr lang="en-US" altLang="zh-CN" b="1" dirty="0" err="1" smtClean="0"/>
              <a:t>WhastAPP</a:t>
            </a:r>
            <a:r>
              <a:rPr lang="en-US" altLang="zh-CN" b="1" dirty="0" smtClean="0"/>
              <a:t>, LINE, </a:t>
            </a:r>
            <a:r>
              <a:rPr lang="en-US" altLang="zh-CN" b="1" dirty="0" err="1" smtClean="0"/>
              <a:t>WeChat</a:t>
            </a:r>
            <a:r>
              <a:rPr lang="en-US" altLang="zh-CN" b="1" dirty="0" smtClean="0"/>
              <a:t>, FB messenger and others. 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endParaRPr lang="en-US" altLang="zh-CN" b="1" dirty="0"/>
          </a:p>
          <a:p>
            <a:pPr lvl="1" algn="just" eaLnBrk="1" hangingPunct="1">
              <a:buFont typeface="Arial" panose="020B0604020202020204" pitchFamily="34" charset="0"/>
              <a:buChar char="•"/>
            </a:pPr>
            <a:endParaRPr lang="en-US" altLang="zh-CN" b="1" dirty="0" smtClean="0"/>
          </a:p>
          <a:p>
            <a:pPr lvl="1" algn="just" eaLnBrk="1" hangingPunct="1">
              <a:buFont typeface="Arial" panose="020B0604020202020204" pitchFamily="34" charset="0"/>
              <a:buChar char="•"/>
            </a:pPr>
            <a:endParaRPr lang="en-US" altLang="zh-CN" b="1" dirty="0"/>
          </a:p>
          <a:p>
            <a:pPr lvl="1" algn="just" eaLnBrk="1" hangingPunct="1">
              <a:buFont typeface="Arial" panose="020B0604020202020204" pitchFamily="34" charset="0"/>
              <a:buChar char="•"/>
            </a:pPr>
            <a:endParaRPr lang="en-US" altLang="zh-CN" b="1" dirty="0" smtClean="0"/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US" altLang="zh-CN" dirty="0" smtClean="0"/>
              <a:t>You can instantly communicate with anyone anywhere in the world.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US" altLang="zh-CN" dirty="0" smtClean="0"/>
              <a:t>Communication tends to be </a:t>
            </a:r>
            <a:r>
              <a:rPr lang="en-US" altLang="zh-CN" b="1" dirty="0" smtClean="0"/>
              <a:t>more closed and restricted to a close circle of family or friends. </a:t>
            </a:r>
          </a:p>
          <a:p>
            <a:pPr algn="just" eaLnBrk="1" hangingPunct="1"/>
            <a:endParaRPr lang="en-US" altLang="zh-CN" dirty="0" smtClean="0"/>
          </a:p>
        </p:txBody>
      </p:sp>
      <p:sp>
        <p:nvSpPr>
          <p:cNvPr id="3" name="对角圆角矩形 2"/>
          <p:cNvSpPr/>
          <p:nvPr/>
        </p:nvSpPr>
        <p:spPr>
          <a:xfrm>
            <a:off x="1447800" y="2844800"/>
            <a:ext cx="6362700" cy="1524000"/>
          </a:xfrm>
          <a:prstGeom prst="round2Diag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142177" y="116894"/>
            <a:ext cx="5494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3600" b="1" dirty="0">
                <a:solidFill>
                  <a:srgbClr val="0070C0"/>
                </a:solidFill>
              </a:rPr>
              <a:t>What is Instant Messenger?</a:t>
            </a:r>
          </a:p>
        </p:txBody>
      </p:sp>
      <p:pic>
        <p:nvPicPr>
          <p:cNvPr id="4" name="Picture 2" descr="whatsapp-icon-39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06" y="3026500"/>
            <a:ext cx="1124050" cy="11231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6648" r="6648" b="7478"/>
          <a:stretch>
            <a:fillRect/>
          </a:stretch>
        </p:blipFill>
        <p:spPr bwMode="auto">
          <a:xfrm>
            <a:off x="3253830" y="3021567"/>
            <a:ext cx="1136998" cy="11334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echat-icon-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t="4167" r="5267" b="6248"/>
          <a:stretch>
            <a:fillRect/>
          </a:stretch>
        </p:blipFill>
        <p:spPr bwMode="auto">
          <a:xfrm>
            <a:off x="4752429" y="3021567"/>
            <a:ext cx="1158039" cy="1155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acebook-to-scrap-support-for-Messenger-on-Windows-Phone-8-and-8.1-at-the-end-of-Marc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39" y="3016170"/>
            <a:ext cx="1134423" cy="11334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对角圆角矩形 8"/>
          <p:cNvSpPr/>
          <p:nvPr/>
        </p:nvSpPr>
        <p:spPr>
          <a:xfrm>
            <a:off x="139700" y="1763237"/>
            <a:ext cx="4864100" cy="4535963"/>
          </a:xfrm>
          <a:prstGeom prst="round2DiagRect">
            <a:avLst>
              <a:gd name="adj1" fmla="val 12062"/>
              <a:gd name="adj2" fmla="val 0"/>
            </a:avLst>
          </a:prstGeom>
          <a:solidFill>
            <a:srgbClr val="FFFA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Benefits of Instant Messenger (IM)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292100" y="1993901"/>
            <a:ext cx="4521200" cy="22479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altLang="zh-CN" sz="2800" b="1" dirty="0" smtClean="0">
                <a:solidFill>
                  <a:srgbClr val="002060"/>
                </a:solidFill>
              </a:rPr>
              <a:t>Sanctified use</a:t>
            </a:r>
            <a:r>
              <a:rPr lang="en-US" sz="2800" dirty="0" smtClean="0">
                <a:solidFill>
                  <a:srgbClr val="002060"/>
                </a:solidFill>
                <a:latin typeface="Mangal" charset="0"/>
              </a:rPr>
              <a:t>:</a:t>
            </a:r>
            <a:r>
              <a:rPr lang="en-US" altLang="zh-CN" sz="2800" dirty="0" smtClean="0">
                <a:solidFill>
                  <a:srgbClr val="002060"/>
                </a:solidFill>
              </a:rPr>
              <a:t> </a:t>
            </a:r>
          </a:p>
          <a:p>
            <a:pPr marL="0" indent="0" algn="just" eaLnBrk="1" hangingPunct="1">
              <a:buNone/>
            </a:pPr>
            <a:r>
              <a:rPr lang="en-US" altLang="zh-CN" sz="2800" dirty="0" smtClean="0">
                <a:solidFill>
                  <a:srgbClr val="002060"/>
                </a:solidFill>
              </a:rPr>
              <a:t>The side effects can be minimized, (restricted to a close circle ).</a:t>
            </a:r>
          </a:p>
          <a:p>
            <a:pPr marL="0" indent="0" algn="just" eaLnBrk="1" hangingPunct="1">
              <a:buNone/>
            </a:pPr>
            <a:r>
              <a:rPr lang="en-US" altLang="zh-CN" sz="2800" dirty="0" smtClean="0">
                <a:solidFill>
                  <a:srgbClr val="002060"/>
                </a:solidFill>
              </a:rPr>
              <a:t>At the same time, its spiritual benefits can be maximized in the way of...</a:t>
            </a:r>
          </a:p>
        </p:txBody>
      </p:sp>
      <p:sp>
        <p:nvSpPr>
          <p:cNvPr id="2" name="矩形 1"/>
          <p:cNvSpPr/>
          <p:nvPr/>
        </p:nvSpPr>
        <p:spPr>
          <a:xfrm>
            <a:off x="241300" y="52380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02060"/>
                </a:solidFill>
              </a:rPr>
              <a:t>Witnessing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02060"/>
                </a:solidFill>
              </a:rPr>
              <a:t>Gospel Preaching</a:t>
            </a:r>
          </a:p>
        </p:txBody>
      </p:sp>
      <p:sp>
        <p:nvSpPr>
          <p:cNvPr id="3" name="矩形 2"/>
          <p:cNvSpPr/>
          <p:nvPr/>
        </p:nvSpPr>
        <p:spPr>
          <a:xfrm>
            <a:off x="4673600" y="4402138"/>
            <a:ext cx="4127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zh-CN" dirty="0"/>
              <a:t>(Just like newly baptized ones are always encouraged to witness and preach the gospel to their friends </a:t>
            </a:r>
            <a:r>
              <a:rPr lang="en-US" altLang="zh-CN" b="1" dirty="0"/>
              <a:t>face-to-face</a:t>
            </a:r>
            <a:r>
              <a:rPr lang="en-US" altLang="zh-CN" dirty="0"/>
              <a:t>.) 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782763"/>
            <a:ext cx="3724230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4"/>
          <p:cNvSpPr/>
          <p:nvPr/>
        </p:nvSpPr>
        <p:spPr>
          <a:xfrm>
            <a:off x="431800" y="1109662"/>
            <a:ext cx="8331200" cy="5037139"/>
          </a:xfrm>
          <a:prstGeom prst="round2DiagRect">
            <a:avLst>
              <a:gd name="adj1" fmla="val 12062"/>
              <a:gd name="adj2" fmla="val 0"/>
            </a:avLst>
          </a:prstGeom>
          <a:solidFill>
            <a:srgbClr val="FFFA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72707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5576"/>
            <a:ext cx="7988300" cy="4721225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000" dirty="0" smtClean="0">
                <a:solidFill>
                  <a:srgbClr val="002060"/>
                </a:solidFill>
              </a:rPr>
              <a:t>“</a:t>
            </a:r>
            <a:r>
              <a:rPr lang="en-US" altLang="zh-CN" sz="3000" dirty="0" smtClean="0">
                <a:solidFill>
                  <a:srgbClr val="002060"/>
                </a:solidFill>
              </a:rPr>
              <a:t>Just as humans cannot live apart from a community, </a:t>
            </a:r>
            <a:r>
              <a:rPr lang="en-US" altLang="zh-CN" sz="3000" b="1" dirty="0" smtClean="0">
                <a:solidFill>
                  <a:srgbClr val="002060"/>
                </a:solidFill>
              </a:rPr>
              <a:t>so Christians also cannot live apart from a 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“</a:t>
            </a:r>
            <a:r>
              <a:rPr lang="en-US" altLang="zh-CN" sz="3000" b="1" dirty="0" smtClean="0">
                <a:solidFill>
                  <a:srgbClr val="002060"/>
                </a:solidFill>
              </a:rPr>
              <a:t>community,</a:t>
            </a:r>
            <a:r>
              <a:rPr lang="en-US" altLang="en-US" sz="3000" b="1" dirty="0" smtClean="0">
                <a:solidFill>
                  <a:srgbClr val="002060"/>
                </a:solidFill>
              </a:rPr>
              <a:t>”</a:t>
            </a:r>
            <a:r>
              <a:rPr lang="en-US" altLang="zh-CN" sz="3000" b="1" dirty="0" smtClean="0">
                <a:solidFill>
                  <a:srgbClr val="002060"/>
                </a:solidFill>
              </a:rPr>
              <a:t> the church</a:t>
            </a:r>
            <a:r>
              <a:rPr lang="en-US" altLang="zh-CN" sz="3000" dirty="0" smtClean="0">
                <a:solidFill>
                  <a:srgbClr val="002060"/>
                </a:solidFill>
              </a:rPr>
              <a:t>. The word </a:t>
            </a:r>
            <a:r>
              <a:rPr lang="en-US" altLang="zh-CN" sz="3000" i="1" dirty="0" smtClean="0">
                <a:solidFill>
                  <a:srgbClr val="002060"/>
                </a:solidFill>
              </a:rPr>
              <a:t>church</a:t>
            </a:r>
            <a:r>
              <a:rPr lang="en-US" altLang="zh-CN" sz="3000" dirty="0" smtClean="0">
                <a:solidFill>
                  <a:srgbClr val="002060"/>
                </a:solidFill>
              </a:rPr>
              <a:t> is a translation of the Greek word </a:t>
            </a:r>
            <a:r>
              <a:rPr lang="en-US" altLang="zh-CN" sz="3000" i="1" dirty="0" err="1" smtClean="0">
                <a:solidFill>
                  <a:srgbClr val="002060"/>
                </a:solidFill>
              </a:rPr>
              <a:t>ekklesia</a:t>
            </a:r>
            <a:r>
              <a:rPr lang="en-US" altLang="zh-CN" sz="3000" i="1" dirty="0" smtClean="0">
                <a:solidFill>
                  <a:srgbClr val="002060"/>
                </a:solidFill>
              </a:rPr>
              <a:t>,</a:t>
            </a:r>
            <a:r>
              <a:rPr lang="en-US" altLang="zh-CN" sz="3000" dirty="0" smtClean="0">
                <a:solidFill>
                  <a:srgbClr val="002060"/>
                </a:solidFill>
              </a:rPr>
              <a:t> which implies an assembly.</a:t>
            </a:r>
            <a:r>
              <a:rPr lang="en-US" altLang="en-US" sz="3000" dirty="0" smtClean="0">
                <a:solidFill>
                  <a:srgbClr val="002060"/>
                </a:solidFill>
              </a:rPr>
              <a:t>”</a:t>
            </a:r>
            <a:r>
              <a:rPr lang="en-US" altLang="zh-CN" sz="3000" dirty="0" smtClean="0">
                <a:solidFill>
                  <a:srgbClr val="002060"/>
                </a:solidFill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zh-CN" sz="3000" dirty="0" smtClean="0">
              <a:solidFill>
                <a:srgbClr val="00206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000" dirty="0" smtClean="0">
                <a:solidFill>
                  <a:srgbClr val="002060"/>
                </a:solidFill>
              </a:rPr>
              <a:t>“</a:t>
            </a:r>
            <a:r>
              <a:rPr lang="en-US" altLang="zh-CN" sz="3000" dirty="0" smtClean="0">
                <a:solidFill>
                  <a:srgbClr val="002060"/>
                </a:solidFill>
              </a:rPr>
              <a:t>According to God's ordination, </a:t>
            </a:r>
            <a:r>
              <a:rPr lang="en-US" altLang="zh-CN" sz="3000" b="1" dirty="0" smtClean="0">
                <a:solidFill>
                  <a:srgbClr val="002060"/>
                </a:solidFill>
              </a:rPr>
              <a:t>we cannot live apart from a community as humans, and we cannot stay away from the church as Christians. </a:t>
            </a:r>
            <a:r>
              <a:rPr lang="en-US" altLang="zh-CN" sz="3000" dirty="0" smtClean="0">
                <a:solidFill>
                  <a:srgbClr val="002060"/>
                </a:solidFill>
              </a:rPr>
              <a:t>Once we are in a community, relationships are developed spontaneously.</a:t>
            </a:r>
            <a:r>
              <a:rPr lang="en-US" altLang="en-US" sz="3000" dirty="0" smtClean="0">
                <a:solidFill>
                  <a:srgbClr val="002060"/>
                </a:solidFill>
              </a:rPr>
              <a:t>”</a:t>
            </a:r>
            <a:r>
              <a:rPr lang="en-US" altLang="zh-CN" sz="30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513806" y="0"/>
            <a:ext cx="41163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Ministry Excerpt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1320" y="5328017"/>
            <a:ext cx="1604230" cy="1517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30064" y="-176919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Three Levels of Communication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46460" y="1873429"/>
            <a:ext cx="2670831" cy="4243838"/>
            <a:chOff x="3011411" y="2353924"/>
            <a:chExt cx="2670831" cy="4243838"/>
          </a:xfrm>
        </p:grpSpPr>
        <p:sp>
          <p:nvSpPr>
            <p:cNvPr id="14" name="矩形 13"/>
            <p:cNvSpPr/>
            <p:nvPr/>
          </p:nvSpPr>
          <p:spPr>
            <a:xfrm>
              <a:off x="3011412" y="2353924"/>
              <a:ext cx="2650246" cy="424383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011411" y="5609122"/>
              <a:ext cx="2670831" cy="98864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lt1"/>
                  </a:solidFill>
                </a:rPr>
                <a:t>Before mobile phones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074" y="3395941"/>
              <a:ext cx="1744663" cy="1744663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3310054" y="2401010"/>
              <a:ext cx="22278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rgbClr val="00B0F0"/>
                  </a:solidFill>
                </a:rPr>
                <a:t>Face-to-face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99157" y="1865763"/>
            <a:ext cx="2670831" cy="4251503"/>
            <a:chOff x="6004817" y="2345210"/>
            <a:chExt cx="2670831" cy="4251503"/>
          </a:xfrm>
        </p:grpSpPr>
        <p:sp>
          <p:nvSpPr>
            <p:cNvPr id="13" name="矩形 12"/>
            <p:cNvSpPr/>
            <p:nvPr/>
          </p:nvSpPr>
          <p:spPr>
            <a:xfrm>
              <a:off x="6004817" y="2345210"/>
              <a:ext cx="2670831" cy="424383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632" y="3544054"/>
              <a:ext cx="1414291" cy="1414291"/>
            </a:xfrm>
            <a:prstGeom prst="rect">
              <a:avLst/>
            </a:prstGeom>
          </p:spPr>
        </p:pic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6025401" y="5609121"/>
              <a:ext cx="2650246" cy="987592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lt1"/>
                  </a:solidFill>
                </a:rPr>
                <a:t>Mobile phone use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lt1"/>
                  </a:solidFill>
                </a:rPr>
                <a:t>(voice/text)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6089396" y="2424954"/>
              <a:ext cx="252344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 smtClean="0">
                  <a:solidFill>
                    <a:srgbClr val="00B0F0"/>
                  </a:solidFill>
                </a:rPr>
                <a:t>Mobile phone</a:t>
              </a:r>
              <a:endParaRPr lang="en-US" altLang="zh-CN" sz="32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51854" y="1880926"/>
            <a:ext cx="2714049" cy="4228674"/>
            <a:chOff x="9055065" y="2319516"/>
            <a:chExt cx="2619118" cy="4302934"/>
          </a:xfrm>
        </p:grpSpPr>
        <p:sp>
          <p:nvSpPr>
            <p:cNvPr id="12" name="矩形 11"/>
            <p:cNvSpPr/>
            <p:nvPr/>
          </p:nvSpPr>
          <p:spPr>
            <a:xfrm>
              <a:off x="9055065" y="2319516"/>
              <a:ext cx="2619118" cy="427824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9057151" y="2389183"/>
              <a:ext cx="261494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00B0F0"/>
                  </a:solidFill>
                </a:rPr>
                <a:t>Instant </a:t>
              </a:r>
              <a:r>
                <a:rPr lang="en-US" altLang="zh-CN" sz="2400" b="1" dirty="0" smtClean="0">
                  <a:solidFill>
                    <a:srgbClr val="00B0F0"/>
                  </a:solidFill>
                </a:rPr>
                <a:t>Messenger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 smtClean="0">
                  <a:solidFill>
                    <a:srgbClr val="00B0F0"/>
                  </a:solidFill>
                </a:rPr>
                <a:t>(</a:t>
              </a:r>
              <a:r>
                <a:rPr lang="en-US" altLang="zh-CN" sz="2400" b="1" dirty="0">
                  <a:solidFill>
                    <a:srgbClr val="00B0F0"/>
                  </a:solidFill>
                </a:rPr>
                <a:t>IM)</a:t>
              </a: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9057151" y="5634858"/>
              <a:ext cx="2617032" cy="987592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lt1"/>
                  </a:solidFill>
                </a:rPr>
                <a:t>Smart phone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lt1"/>
                  </a:solidFill>
                </a:rPr>
                <a:t>(voice messaging/text)</a:t>
              </a: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2121" y="3435111"/>
              <a:ext cx="1545006" cy="154500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460922"/>
              </p:ext>
            </p:extLst>
          </p:nvPr>
        </p:nvGraphicFramePr>
        <p:xfrm>
          <a:off x="1574781" y="853105"/>
          <a:ext cx="7277101" cy="512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276"/>
                <a:gridCol w="1851043"/>
                <a:gridCol w="1787506"/>
                <a:gridCol w="1819276"/>
              </a:tblGrid>
              <a:tr h="9375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Communication</a:t>
                      </a:r>
                      <a:endParaRPr lang="en-US" sz="2400" dirty="0"/>
                    </a:p>
                  </a:txBody>
                  <a:tcPr marL="91446" marR="91446" marT="45725" marB="45725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Approach</a:t>
                      </a:r>
                      <a:endParaRPr lang="en-US" sz="2400" dirty="0"/>
                    </a:p>
                  </a:txBody>
                  <a:tcPr marL="91446" marR="91446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Material</a:t>
                      </a:r>
                      <a:endParaRPr lang="en-US" sz="2400" dirty="0"/>
                    </a:p>
                  </a:txBody>
                  <a:tcPr marL="91446" marR="91446" marT="45725" marB="45725" anchor="ctr"/>
                </a:tc>
              </a:tr>
              <a:tr h="118638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Face-to-face</a:t>
                      </a:r>
                      <a:endParaRPr lang="en-US" sz="2400" dirty="0"/>
                    </a:p>
                  </a:txBody>
                  <a:tcPr marL="91446" marR="91446"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Traditional Way</a:t>
                      </a:r>
                      <a:endParaRPr lang="en-US" sz="2000" dirty="0"/>
                    </a:p>
                  </a:txBody>
                  <a:tcPr marL="91446" marR="91446"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Talk</a:t>
                      </a:r>
                      <a:endParaRPr lang="en-US" sz="2000" dirty="0"/>
                    </a:p>
                  </a:txBody>
                  <a:tcPr marL="91446" marR="91446"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Book/booklet</a:t>
                      </a:r>
                      <a:endParaRPr lang="en-US" sz="2000" dirty="0"/>
                    </a:p>
                  </a:txBody>
                  <a:tcPr marL="91446" marR="91446" marT="45725" marB="45725" anchor="ctr"/>
                </a:tc>
              </a:tr>
              <a:tr h="167918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Telephone</a:t>
                      </a:r>
                      <a:endParaRPr lang="en-US" sz="2400" dirty="0"/>
                    </a:p>
                  </a:txBody>
                  <a:tcPr marL="91446" marR="91446"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mobile phone use</a:t>
                      </a:r>
                      <a:endParaRPr lang="en-US" sz="2000" dirty="0"/>
                    </a:p>
                  </a:txBody>
                  <a:tcPr marL="91446" marR="91446"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Talk/Text</a:t>
                      </a:r>
                      <a:endParaRPr lang="en-US" sz="2000" dirty="0"/>
                    </a:p>
                  </a:txBody>
                  <a:tcPr marL="91446" marR="91446"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Digital</a:t>
                      </a:r>
                      <a:r>
                        <a:rPr lang="en-US" sz="2000" baseline="0" dirty="0" smtClean="0"/>
                        <a:t> books/booklets</a:t>
                      </a:r>
                      <a:endParaRPr lang="en-US" sz="2000" dirty="0"/>
                    </a:p>
                  </a:txBody>
                  <a:tcPr marL="91446" marR="91446" marT="45725" marB="45725" anchor="ctr"/>
                </a:tc>
              </a:tr>
              <a:tr h="131793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Instant</a:t>
                      </a:r>
                      <a:r>
                        <a:rPr lang="en-US" sz="2400" baseline="0" dirty="0" smtClean="0"/>
                        <a:t> Messenger </a:t>
                      </a:r>
                    </a:p>
                    <a:p>
                      <a:r>
                        <a:rPr lang="en-US" sz="2400" baseline="0" dirty="0" smtClean="0"/>
                        <a:t>(IM)</a:t>
                      </a:r>
                      <a:endParaRPr lang="en-US" sz="2400" dirty="0"/>
                    </a:p>
                  </a:txBody>
                  <a:tcPr marL="91446" marR="91446"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Smartphone communication</a:t>
                      </a:r>
                      <a:endParaRPr lang="en-US" sz="2000" dirty="0"/>
                    </a:p>
                  </a:txBody>
                  <a:tcPr marL="91446" marR="91446"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Voice</a:t>
                      </a:r>
                      <a:r>
                        <a:rPr lang="en-US" sz="2000" baseline="0" dirty="0" smtClean="0"/>
                        <a:t> messaging</a:t>
                      </a:r>
                    </a:p>
                    <a:p>
                      <a:r>
                        <a:rPr lang="en-US" sz="2000" baseline="0" dirty="0" smtClean="0"/>
                        <a:t>/Text</a:t>
                      </a:r>
                      <a:endParaRPr lang="en-US" sz="2000" dirty="0"/>
                    </a:p>
                  </a:txBody>
                  <a:tcPr marL="91446" marR="91446"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Digital booklet, multimedia</a:t>
                      </a:r>
                      <a:endParaRPr lang="en-US" sz="2000" dirty="0"/>
                    </a:p>
                  </a:txBody>
                  <a:tcPr marL="91446" marR="91446" marT="45725" marB="45725" anchor="ctr"/>
                </a:tc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170953" y="1838529"/>
            <a:ext cx="1113466" cy="1077994"/>
            <a:chOff x="111426" y="2362201"/>
            <a:chExt cx="1025787" cy="982973"/>
          </a:xfrm>
        </p:grpSpPr>
        <p:sp>
          <p:nvSpPr>
            <p:cNvPr id="4" name="矩形 3"/>
            <p:cNvSpPr/>
            <p:nvPr/>
          </p:nvSpPr>
          <p:spPr>
            <a:xfrm>
              <a:off x="111426" y="2362201"/>
              <a:ext cx="1025787" cy="98297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99" y="2478166"/>
              <a:ext cx="769554" cy="769554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209053" y="3430425"/>
            <a:ext cx="1075365" cy="944329"/>
            <a:chOff x="170952" y="3918858"/>
            <a:chExt cx="1025787" cy="982973"/>
          </a:xfrm>
        </p:grpSpPr>
        <p:sp>
          <p:nvSpPr>
            <p:cNvPr id="7" name="矩形 6"/>
            <p:cNvSpPr/>
            <p:nvPr/>
          </p:nvSpPr>
          <p:spPr>
            <a:xfrm>
              <a:off x="170952" y="3918858"/>
              <a:ext cx="1025787" cy="98297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29" y="4091506"/>
              <a:ext cx="600238" cy="600238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220531" y="4924690"/>
            <a:ext cx="1025787" cy="982973"/>
            <a:chOff x="175287" y="5475515"/>
            <a:chExt cx="1025787" cy="982973"/>
          </a:xfrm>
        </p:grpSpPr>
        <p:sp>
          <p:nvSpPr>
            <p:cNvPr id="11" name="矩形 10"/>
            <p:cNvSpPr/>
            <p:nvPr/>
          </p:nvSpPr>
          <p:spPr>
            <a:xfrm>
              <a:off x="175287" y="5475515"/>
              <a:ext cx="1025787" cy="98297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294" y="5607825"/>
              <a:ext cx="718351" cy="71835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0" y="0"/>
            <a:ext cx="9144000" cy="98371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对角圆角矩形 18"/>
          <p:cNvSpPr/>
          <p:nvPr/>
        </p:nvSpPr>
        <p:spPr>
          <a:xfrm>
            <a:off x="726450" y="1255759"/>
            <a:ext cx="7685711" cy="849387"/>
          </a:xfrm>
          <a:prstGeom prst="round2DiagRect">
            <a:avLst>
              <a:gd name="adj1" fmla="val 41357"/>
              <a:gd name="adj2" fmla="val 0"/>
            </a:avLst>
          </a:prstGeom>
          <a:solidFill>
            <a:srgbClr val="FBFC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47386" y="-85522"/>
            <a:ext cx="7843838" cy="11414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Effective Mode of Communication 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613702" y="2728911"/>
            <a:ext cx="2047240" cy="2893389"/>
            <a:chOff x="3613702" y="2728911"/>
            <a:chExt cx="2047240" cy="2893389"/>
          </a:xfrm>
        </p:grpSpPr>
        <p:sp>
          <p:nvSpPr>
            <p:cNvPr id="23" name="矩形 22"/>
            <p:cNvSpPr/>
            <p:nvPr/>
          </p:nvSpPr>
          <p:spPr>
            <a:xfrm>
              <a:off x="3613702" y="2728911"/>
              <a:ext cx="2047240" cy="289338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488" y="3506328"/>
              <a:ext cx="1084079" cy="1084079"/>
            </a:xfrm>
            <a:prstGeom prst="rect">
              <a:avLst/>
            </a:prstGeom>
          </p:spPr>
        </p:pic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3629480" y="4862454"/>
              <a:ext cx="2031461" cy="757007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smtClean="0">
                  <a:solidFill>
                    <a:schemeClr val="lt1"/>
                  </a:solidFill>
                </a:rPr>
                <a:t>Text/Voice</a:t>
              </a:r>
              <a:endParaRPr lang="en-US" altLang="zh-CN" sz="2400" dirty="0">
                <a:solidFill>
                  <a:schemeClr val="lt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660603" y="2790037"/>
              <a:ext cx="19367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smtClean="0">
                  <a:solidFill>
                    <a:srgbClr val="00B0F0"/>
                  </a:solidFill>
                </a:rPr>
                <a:t>Mobile phone</a:t>
              </a:r>
              <a:endParaRPr lang="en-US" altLang="zh-CN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8" name="Rectangle 4"/>
          <p:cNvSpPr/>
          <p:nvPr/>
        </p:nvSpPr>
        <p:spPr>
          <a:xfrm>
            <a:off x="2650475" y="5958719"/>
            <a:ext cx="408023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</a:rPr>
              <a:t>Like gears 1,2, 3 used in a car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759471" y="2736684"/>
            <a:ext cx="2050498" cy="2870077"/>
            <a:chOff x="759471" y="2736684"/>
            <a:chExt cx="2050498" cy="2870077"/>
          </a:xfrm>
        </p:grpSpPr>
        <p:sp>
          <p:nvSpPr>
            <p:cNvPr id="30" name="矩形 29"/>
            <p:cNvSpPr/>
            <p:nvPr/>
          </p:nvSpPr>
          <p:spPr>
            <a:xfrm>
              <a:off x="759472" y="2736684"/>
              <a:ext cx="2034694" cy="287007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759471" y="4854820"/>
              <a:ext cx="2050498" cy="751941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>
                  <a:solidFill>
                    <a:schemeClr val="lt1"/>
                  </a:solidFill>
                  <a:latin typeface="+mn-lt"/>
                  <a:ea typeface="+mn-ea"/>
                </a:rPr>
                <a:t>Voice</a:t>
              </a:r>
              <a:endParaRPr lang="en-US" sz="24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178" y="3395162"/>
              <a:ext cx="1339444" cy="1339444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783096" y="2788811"/>
              <a:ext cx="19727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rgbClr val="00B0F0"/>
                  </a:solidFill>
                </a:rPr>
                <a:t>Face-to-face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426532" y="2728910"/>
            <a:ext cx="1985629" cy="2884926"/>
            <a:chOff x="6426532" y="2728910"/>
            <a:chExt cx="1985629" cy="2884926"/>
          </a:xfrm>
        </p:grpSpPr>
        <p:sp>
          <p:nvSpPr>
            <p:cNvPr id="35" name="矩形 34"/>
            <p:cNvSpPr/>
            <p:nvPr/>
          </p:nvSpPr>
          <p:spPr>
            <a:xfrm>
              <a:off x="6426532" y="2728910"/>
              <a:ext cx="1985629" cy="288492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519905" y="2781727"/>
              <a:ext cx="17988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smtClean="0">
                  <a:solidFill>
                    <a:srgbClr val="00B0F0"/>
                  </a:solidFill>
                </a:rPr>
                <a:t>Smart phone</a:t>
              </a:r>
              <a:endParaRPr lang="en-US" altLang="zh-CN" sz="2400" dirty="0">
                <a:solidFill>
                  <a:srgbClr val="00B0F0"/>
                </a:solidFill>
              </a:endParaRP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6428113" y="4861364"/>
              <a:ext cx="1984048" cy="748722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 smtClean="0">
                  <a:solidFill>
                    <a:schemeClr val="lt1"/>
                  </a:solidFill>
                </a:rPr>
                <a:t>Text/Voice messaging</a:t>
              </a:r>
              <a:endParaRPr lang="en-US" altLang="zh-CN" sz="2000" dirty="0">
                <a:solidFill>
                  <a:schemeClr val="lt1"/>
                </a:solidFill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690" y="3433157"/>
              <a:ext cx="1171314" cy="1171314"/>
            </a:xfrm>
            <a:prstGeom prst="rect">
              <a:avLst/>
            </a:prstGeom>
          </p:spPr>
        </p:pic>
      </p:grpSp>
      <p:sp>
        <p:nvSpPr>
          <p:cNvPr id="39" name="左大括号 38"/>
          <p:cNvSpPr/>
          <p:nvPr/>
        </p:nvSpPr>
        <p:spPr>
          <a:xfrm rot="5400000">
            <a:off x="4424808" y="-1341871"/>
            <a:ext cx="345646" cy="7629069"/>
          </a:xfrm>
          <a:prstGeom prst="leftBrace">
            <a:avLst>
              <a:gd name="adj1" fmla="val 61593"/>
              <a:gd name="adj2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49" y="6011727"/>
            <a:ext cx="605184" cy="60518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13" y="6050187"/>
            <a:ext cx="605184" cy="605184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693426" y="1499620"/>
            <a:ext cx="78050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dirty="0">
                <a:solidFill>
                  <a:srgbClr val="002060"/>
                </a:solidFill>
              </a:rPr>
              <a:t>3 Levels of communication, combined in a flexible, effective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04800"/>
            <a:ext cx="5854700" cy="62103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513" y="601711"/>
            <a:ext cx="5270500" cy="4939743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sz="2800" dirty="0" smtClean="0">
              <a:solidFill>
                <a:schemeClr val="bg1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“</a:t>
            </a:r>
            <a:r>
              <a:rPr lang="en-US" altLang="zh-CN" sz="2800" dirty="0" smtClean="0">
                <a:solidFill>
                  <a:schemeClr val="bg1"/>
                </a:solidFill>
              </a:rPr>
              <a:t>Neither present </a:t>
            </a:r>
            <a:r>
              <a:rPr lang="en-US" altLang="zh-CN" sz="2800" b="1" i="1" dirty="0" smtClean="0">
                <a:solidFill>
                  <a:srgbClr val="FFFF00"/>
                </a:solidFill>
              </a:rPr>
              <a:t>your members </a:t>
            </a:r>
            <a:r>
              <a:rPr lang="en-US" altLang="zh-CN" sz="2800" dirty="0" smtClean="0">
                <a:solidFill>
                  <a:schemeClr val="bg1"/>
                </a:solidFill>
              </a:rPr>
              <a:t>as weapons of unrighteousness to sin, but present yourselves to God as alive from the dead, and </a:t>
            </a:r>
            <a:r>
              <a:rPr lang="en-US" altLang="zh-CN" sz="2800" b="1" i="1" dirty="0" smtClean="0">
                <a:solidFill>
                  <a:srgbClr val="FFFF00"/>
                </a:solidFill>
              </a:rPr>
              <a:t>your members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</a:rPr>
              <a:t>as </a:t>
            </a:r>
            <a:r>
              <a:rPr lang="en-US" altLang="zh-CN" sz="2800" b="1" i="1" dirty="0" smtClean="0">
                <a:solidFill>
                  <a:srgbClr val="FFFF00"/>
                </a:solidFill>
              </a:rPr>
              <a:t>weapons of righteousness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</a:rPr>
              <a:t>to God.</a:t>
            </a:r>
            <a:r>
              <a:rPr lang="en-US" altLang="en-US" sz="2800" dirty="0" smtClean="0">
                <a:solidFill>
                  <a:schemeClr val="bg1"/>
                </a:solidFill>
              </a:rPr>
              <a:t>”</a:t>
            </a:r>
            <a:r>
              <a:rPr lang="en-US" altLang="zh-CN" sz="2800" dirty="0" smtClean="0">
                <a:solidFill>
                  <a:schemeClr val="bg1"/>
                </a:solidFill>
              </a:rPr>
              <a:t>  </a:t>
            </a:r>
          </a:p>
          <a:p>
            <a:pPr marL="0" indent="0" algn="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chemeClr val="bg1"/>
                </a:solidFill>
              </a:rPr>
              <a:t>Romans 6:13</a:t>
            </a: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sz="2800" dirty="0" smtClean="0">
              <a:solidFill>
                <a:schemeClr val="bg1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“</a:t>
            </a:r>
            <a:r>
              <a:rPr lang="mr-IN" altLang="ja-JP" sz="2800" dirty="0" smtClean="0">
                <a:solidFill>
                  <a:schemeClr val="bg1"/>
                </a:solidFill>
                <a:latin typeface="Mangal" charset="0"/>
              </a:rPr>
              <a:t>…</a:t>
            </a:r>
            <a:r>
              <a:rPr lang="en-US" altLang="ja-JP" sz="2800" dirty="0" smtClean="0">
                <a:solidFill>
                  <a:schemeClr val="bg1"/>
                </a:solidFill>
              </a:rPr>
              <a:t>so now present </a:t>
            </a:r>
            <a:r>
              <a:rPr lang="en-US" altLang="ja-JP" sz="2800" b="1" i="1" dirty="0" smtClean="0">
                <a:solidFill>
                  <a:srgbClr val="FFFF00"/>
                </a:solidFill>
              </a:rPr>
              <a:t>our members </a:t>
            </a:r>
            <a:r>
              <a:rPr lang="en-US" altLang="ja-JP" sz="2800" dirty="0" smtClean="0">
                <a:solidFill>
                  <a:schemeClr val="bg1"/>
                </a:solidFill>
              </a:rPr>
              <a:t>as </a:t>
            </a:r>
            <a:r>
              <a:rPr lang="en-US" altLang="ja-JP" sz="2800" b="1" i="1" dirty="0" smtClean="0">
                <a:solidFill>
                  <a:srgbClr val="FFFF00"/>
                </a:solidFill>
              </a:rPr>
              <a:t>slaves to righteousness</a:t>
            </a:r>
            <a:r>
              <a:rPr lang="en-US" altLang="ja-JP" sz="2800" i="1" dirty="0" smtClean="0">
                <a:solidFill>
                  <a:schemeClr val="bg1"/>
                </a:solidFill>
              </a:rPr>
              <a:t> </a:t>
            </a:r>
            <a:r>
              <a:rPr lang="en-US" altLang="ja-JP" sz="2800" dirty="0" smtClean="0">
                <a:solidFill>
                  <a:schemeClr val="bg1"/>
                </a:solidFill>
              </a:rPr>
              <a:t>unto </a:t>
            </a:r>
            <a:r>
              <a:rPr lang="en-US" altLang="ja-JP" sz="2800" b="1" i="1" dirty="0" smtClean="0">
                <a:solidFill>
                  <a:srgbClr val="FFFF00"/>
                </a:solidFill>
              </a:rPr>
              <a:t>sanctification</a:t>
            </a:r>
            <a:r>
              <a:rPr lang="en-US" altLang="ja-JP" sz="2800" dirty="0" smtClean="0">
                <a:solidFill>
                  <a:schemeClr val="bg1"/>
                </a:solidFill>
              </a:rPr>
              <a:t>.</a:t>
            </a:r>
            <a:r>
              <a:rPr lang="en-US" altLang="en-US" sz="2800" dirty="0" smtClean="0">
                <a:solidFill>
                  <a:schemeClr val="bg1"/>
                </a:solidFill>
              </a:rPr>
              <a:t>”</a:t>
            </a:r>
            <a:endParaRPr lang="en-US" altLang="ja-JP" sz="2800" dirty="0" smtClean="0">
              <a:solidFill>
                <a:schemeClr val="bg1"/>
              </a:solidFill>
            </a:endParaRPr>
          </a:p>
          <a:p>
            <a:pPr marL="0" indent="0" algn="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chemeClr val="bg1"/>
                </a:solidFill>
              </a:rPr>
              <a:t>Romans 6:19b</a:t>
            </a: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6078411" y="5008222"/>
            <a:ext cx="276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0070C0"/>
                </a:solidFill>
              </a:rPr>
              <a:t>Note</a:t>
            </a:r>
            <a:r>
              <a:rPr lang="en-US" altLang="zh-CN" sz="2000" dirty="0">
                <a:solidFill>
                  <a:srgbClr val="0070C0"/>
                </a:solidFill>
              </a:rPr>
              <a:t>: Smartphones have become an </a:t>
            </a:r>
            <a:r>
              <a:rPr lang="en-US" altLang="zh-CN" sz="2000" b="1" i="1" dirty="0">
                <a:solidFill>
                  <a:srgbClr val="0070C0"/>
                </a:solidFill>
              </a:rPr>
              <a:t>extended member</a:t>
            </a:r>
            <a:r>
              <a:rPr lang="en-US" altLang="zh-CN" sz="2000" b="1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of our body.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68" y="1216588"/>
            <a:ext cx="2875087" cy="3659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对角圆角矩形 3"/>
          <p:cNvSpPr/>
          <p:nvPr/>
        </p:nvSpPr>
        <p:spPr>
          <a:xfrm>
            <a:off x="317499" y="330200"/>
            <a:ext cx="8550275" cy="5943600"/>
          </a:xfrm>
          <a:prstGeom prst="round2DiagRect">
            <a:avLst>
              <a:gd name="adj1" fmla="val 12062"/>
              <a:gd name="adj2" fmla="val 0"/>
            </a:avLst>
          </a:prstGeom>
          <a:solidFill>
            <a:srgbClr val="FFFA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432593"/>
            <a:ext cx="8140700" cy="5611813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zh-CN" sz="3000" dirty="0" smtClean="0">
                <a:solidFill>
                  <a:srgbClr val="002060"/>
                </a:solidFill>
              </a:rPr>
              <a:t>In human society in general, such contact produces more evil things than good things. A believer, however, has a relationship with another </a:t>
            </a:r>
            <a:r>
              <a:rPr lang="en-US" altLang="en-US" sz="3000" dirty="0" smtClean="0">
                <a:solidFill>
                  <a:srgbClr val="002060"/>
                </a:solidFill>
              </a:rPr>
              <a:t>“</a:t>
            </a:r>
            <a:r>
              <a:rPr lang="en-US" altLang="zh-CN" sz="3000" dirty="0" smtClean="0">
                <a:solidFill>
                  <a:srgbClr val="002060"/>
                </a:solidFill>
              </a:rPr>
              <a:t>community,</a:t>
            </a:r>
            <a:r>
              <a:rPr lang="en-US" altLang="en-US" sz="3000" dirty="0" smtClean="0">
                <a:solidFill>
                  <a:srgbClr val="002060"/>
                </a:solidFill>
              </a:rPr>
              <a:t>”</a:t>
            </a:r>
            <a:r>
              <a:rPr lang="en-US" altLang="zh-CN" sz="3000" dirty="0" smtClean="0">
                <a:solidFill>
                  <a:srgbClr val="002060"/>
                </a:solidFill>
              </a:rPr>
              <a:t> the church. These </a:t>
            </a:r>
            <a:r>
              <a:rPr lang="en-US" altLang="zh-CN" sz="3000" b="1" dirty="0" smtClean="0">
                <a:solidFill>
                  <a:srgbClr val="002060"/>
                </a:solidFill>
              </a:rPr>
              <a:t>two kinds of relationships </a:t>
            </a:r>
            <a:r>
              <a:rPr lang="en-US" altLang="zh-CN" sz="3000" dirty="0" smtClean="0">
                <a:solidFill>
                  <a:srgbClr val="002060"/>
                </a:solidFill>
              </a:rPr>
              <a:t>require two different kinds of contact.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altLang="zh-CN" sz="3000" dirty="0" smtClean="0">
              <a:solidFill>
                <a:srgbClr val="002060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zh-CN" sz="3000" dirty="0" smtClean="0">
                <a:solidFill>
                  <a:srgbClr val="002060"/>
                </a:solidFill>
              </a:rPr>
              <a:t>A person who serves the Lord must have a </a:t>
            </a:r>
            <a:r>
              <a:rPr lang="en-US" altLang="zh-CN" sz="3000" b="1" dirty="0" smtClean="0">
                <a:solidFill>
                  <a:srgbClr val="002060"/>
                </a:solidFill>
              </a:rPr>
              <a:t>proper relationship</a:t>
            </a:r>
            <a:r>
              <a:rPr lang="en-US" altLang="zh-CN" sz="3000" dirty="0" smtClean="0">
                <a:solidFill>
                  <a:srgbClr val="002060"/>
                </a:solidFill>
              </a:rPr>
              <a:t> and </a:t>
            </a:r>
            <a:r>
              <a:rPr lang="en-US" altLang="zh-CN" sz="3000" b="1" dirty="0" smtClean="0">
                <a:solidFill>
                  <a:srgbClr val="002060"/>
                </a:solidFill>
              </a:rPr>
              <a:t>proper contact </a:t>
            </a:r>
            <a:r>
              <a:rPr lang="en-US" altLang="zh-CN" sz="3000" dirty="0" smtClean="0">
                <a:solidFill>
                  <a:srgbClr val="002060"/>
                </a:solidFill>
              </a:rPr>
              <a:t>with those both in </a:t>
            </a:r>
            <a:r>
              <a:rPr lang="en-US" altLang="zh-CN" sz="3000" b="1" dirty="0" smtClean="0">
                <a:solidFill>
                  <a:srgbClr val="002060"/>
                </a:solidFill>
              </a:rPr>
              <a:t>society</a:t>
            </a:r>
            <a:r>
              <a:rPr lang="en-US" altLang="zh-CN" sz="3000" dirty="0" smtClean="0">
                <a:solidFill>
                  <a:srgbClr val="002060"/>
                </a:solidFill>
              </a:rPr>
              <a:t> and in </a:t>
            </a:r>
            <a:r>
              <a:rPr lang="en-US" altLang="zh-CN" sz="3000" b="1" dirty="0" smtClean="0">
                <a:solidFill>
                  <a:srgbClr val="002060"/>
                </a:solidFill>
              </a:rPr>
              <a:t>the church</a:t>
            </a:r>
            <a:r>
              <a:rPr lang="en-US" altLang="zh-CN" sz="30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zh-CN" sz="2000" dirty="0" smtClean="0">
                <a:solidFill>
                  <a:srgbClr val="002060"/>
                </a:solidFill>
              </a:rPr>
              <a:t> (</a:t>
            </a:r>
            <a:r>
              <a:rPr lang="en-US" altLang="zh-CN" sz="2000" i="1" dirty="0" smtClean="0">
                <a:solidFill>
                  <a:srgbClr val="002060"/>
                </a:solidFill>
              </a:rPr>
              <a:t>The Vision, Living and Work of the Lord's Serving Ones,</a:t>
            </a:r>
            <a:r>
              <a:rPr lang="en-US" altLang="zh-CN" sz="2000" dirty="0" smtClean="0">
                <a:solidFill>
                  <a:srgbClr val="002060"/>
                </a:solidFill>
              </a:rPr>
              <a:t> Chapter 16) 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 </a:t>
            </a:r>
            <a:endParaRPr lang="en-US" altLang="zh-CN" sz="2000" dirty="0" smtClean="0">
              <a:solidFill>
                <a:srgbClr val="00206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7681" y="5328017"/>
            <a:ext cx="1604230" cy="1517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28031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62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U.S. smartphone owners spend about </a:t>
            </a:r>
            <a:r>
              <a:rPr lang="en-US" altLang="zh-CN" sz="3200" dirty="0" smtClean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/>
            </a:r>
            <a:br>
              <a:rPr lang="en-US" altLang="zh-CN" sz="3200" dirty="0" smtClean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</a:br>
            <a:r>
              <a:rPr lang="en-US" altLang="zh-CN" sz="3200" dirty="0" smtClean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5 </a:t>
            </a:r>
            <a:r>
              <a:rPr lang="en-US" altLang="zh-CN" sz="3200" dirty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hours a day on their devices</a:t>
            </a:r>
          </a:p>
        </p:txBody>
      </p:sp>
      <p:pic>
        <p:nvPicPr>
          <p:cNvPr id="5122" name="Content Placeholder 3" descr="32833300270_4b72783066_o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" r="333"/>
          <a:stretch/>
        </p:blipFill>
        <p:spPr>
          <a:xfrm>
            <a:off x="1562100" y="1553088"/>
            <a:ext cx="601980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文本框 2"/>
          <p:cNvSpPr txBox="1"/>
          <p:nvPr/>
        </p:nvSpPr>
        <p:spPr>
          <a:xfrm>
            <a:off x="650111" y="6390019"/>
            <a:ext cx="8148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Source: </a:t>
            </a:r>
            <a:r>
              <a:rPr lang="en-US" altLang="zh-CN" sz="1400" dirty="0">
                <a:hlinkClick r:id="rId3"/>
              </a:rPr>
              <a:t>http://flurrymobile.tumblr.com/post/157921590345/us-consumers-time-spent-on-mobile-crosses-5 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365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28031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59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U.S. smartphone owners spend about </a:t>
            </a:r>
            <a:br>
              <a:rPr lang="en-US" altLang="zh-CN" sz="3200" dirty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</a:br>
            <a:r>
              <a:rPr lang="en-US" altLang="zh-CN" sz="3200" dirty="0" smtClean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5 </a:t>
            </a:r>
            <a:r>
              <a:rPr lang="en-US" altLang="zh-CN" sz="3200" dirty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hours a day on their devices</a:t>
            </a:r>
          </a:p>
        </p:txBody>
      </p:sp>
      <p:pic>
        <p:nvPicPr>
          <p:cNvPr id="5123" name="Picture 4" descr="32499326803_30a3a53573_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7" y="1594424"/>
            <a:ext cx="5980113" cy="4481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文本框 5"/>
          <p:cNvSpPr txBox="1"/>
          <p:nvPr/>
        </p:nvSpPr>
        <p:spPr>
          <a:xfrm>
            <a:off x="650111" y="6390019"/>
            <a:ext cx="8148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Source: </a:t>
            </a:r>
            <a:r>
              <a:rPr lang="en-US" altLang="zh-CN" sz="1400" dirty="0">
                <a:hlinkClick r:id="rId3"/>
              </a:rPr>
              <a:t>http://flurrymobile.tumblr.com/post/157921590345/us-consumers-time-spent-on-mobile-crosses-5  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28031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319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Roughly</a:t>
            </a:r>
            <a:r>
              <a:rPr lang="en-US" altLang="zh-CN" sz="3200" b="1" dirty="0" smtClean="0"/>
              <a:t> </a:t>
            </a:r>
            <a:r>
              <a:rPr lang="en-US" altLang="zh-CN" sz="3200" dirty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three-quarters of Americans (77%) now own a smartphone</a:t>
            </a:r>
          </a:p>
        </p:txBody>
      </p:sp>
      <p:pic>
        <p:nvPicPr>
          <p:cNvPr id="6146" name="Picture 4" descr="Macintosh HD:private:var:folders:s6:l40c9g396gvbsppchb2gg5q00000gn:T:TemporaryItems:FT_17.01.10_InternetFactShee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1" y="1585800"/>
            <a:ext cx="6375400" cy="4390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文本框 4"/>
          <p:cNvSpPr txBox="1"/>
          <p:nvPr/>
        </p:nvSpPr>
        <p:spPr>
          <a:xfrm>
            <a:off x="1460501" y="6390019"/>
            <a:ext cx="6410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Source: </a:t>
            </a:r>
            <a:r>
              <a:rPr lang="en-US" altLang="zh-CN" sz="1400" dirty="0">
                <a:hlinkClick r:id="rId3"/>
              </a:rPr>
              <a:t>http://www.pewresearch.org/fact-tank/2017/01/12/evolution-of-technology/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81642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457200" y="-16328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200" dirty="0" err="1" smtClean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Millennials</a:t>
            </a:r>
            <a:r>
              <a:rPr lang="en-US" altLang="zh-CN" sz="3200" dirty="0" smtClean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 Are Top </a:t>
            </a:r>
            <a:r>
              <a:rPr lang="en-US" altLang="zh-CN" sz="3200" dirty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Smartphone Users</a:t>
            </a:r>
          </a:p>
        </p:txBody>
      </p:sp>
      <p:pic>
        <p:nvPicPr>
          <p:cNvPr id="7170" name="Picture 5" descr="Macintosh HD:private:var:folders:s6:l40c9g396gvbsppchb2gg5q00000gn:T:TemporaryItems:1115-smartphone-post-char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76" y="1295400"/>
            <a:ext cx="5171381" cy="4708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文本框 4"/>
          <p:cNvSpPr txBox="1"/>
          <p:nvPr/>
        </p:nvSpPr>
        <p:spPr>
          <a:xfrm>
            <a:off x="1366777" y="6251557"/>
            <a:ext cx="641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Source: </a:t>
            </a:r>
            <a:r>
              <a:rPr lang="en-US" altLang="zh-CN" sz="1400" dirty="0">
                <a:hlinkClick r:id="rId3"/>
              </a:rPr>
              <a:t>http://www.nielsen.com/us/en/insights/news/2016/millennials-are-top-smartphone-users.html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对角圆角矩形 6"/>
          <p:cNvSpPr/>
          <p:nvPr/>
        </p:nvSpPr>
        <p:spPr>
          <a:xfrm>
            <a:off x="177801" y="1598473"/>
            <a:ext cx="4121150" cy="3124200"/>
          </a:xfrm>
          <a:prstGeom prst="round2DiagRect">
            <a:avLst>
              <a:gd name="adj1" fmla="val 12062"/>
              <a:gd name="adj2" fmla="val 0"/>
            </a:avLst>
          </a:prstGeom>
          <a:solidFill>
            <a:srgbClr val="FFFA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87085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457200" y="-13607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Circle</a:t>
            </a:r>
            <a:r>
              <a:rPr lang="en-US" altLang="zh-CN" sz="3200" b="1" dirty="0" smtClean="0"/>
              <a:t> </a:t>
            </a:r>
            <a:r>
              <a:rPr lang="en-US" altLang="zh-CN" sz="3200" dirty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of Friends: Community &amp; Relationships</a:t>
            </a:r>
          </a:p>
        </p:txBody>
      </p:sp>
      <p:pic>
        <p:nvPicPr>
          <p:cNvPr id="81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98473"/>
            <a:ext cx="4268787" cy="4621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417909" y="1852473"/>
            <a:ext cx="374848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2060"/>
                </a:solidFill>
              </a:rPr>
              <a:t>Research has found that older teens use different social channels to connect with different people. 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457200" y="5851386"/>
            <a:ext cx="368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1800" dirty="0"/>
              <a:t>*From 2013 survey taken in the U.K.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64734" y="6393930"/>
            <a:ext cx="4276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Source: </a:t>
            </a:r>
            <a:r>
              <a:rPr lang="en-US" altLang="zh-CN" sz="1400" dirty="0">
                <a:hlinkClick r:id="rId3"/>
              </a:rPr>
              <a:t>http://www.adweek.com/digital/social-teens/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r="13713"/>
          <a:stretch/>
        </p:blipFill>
        <p:spPr>
          <a:xfrm>
            <a:off x="-12700" y="1142967"/>
            <a:ext cx="9169400" cy="571503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9144000" cy="114296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19" y="-33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Negative Effect of </a:t>
            </a:r>
            <a:b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</a:br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  <a:cs typeface="+mn-cs"/>
              </a:rPr>
              <a:t>Smartphone on Teenagers</a:t>
            </a:r>
          </a:p>
        </p:txBody>
      </p:sp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274638" y="1586709"/>
            <a:ext cx="558006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zh-CN" sz="3200" dirty="0">
                <a:solidFill>
                  <a:srgbClr val="002060"/>
                </a:solidFill>
              </a:rPr>
              <a:t>Psychologically, today</a:t>
            </a:r>
            <a:r>
              <a:rPr lang="en-US" altLang="en-US" sz="3200" dirty="0">
                <a:solidFill>
                  <a:srgbClr val="002060"/>
                </a:solidFill>
              </a:rPr>
              <a:t>’</a:t>
            </a:r>
            <a:r>
              <a:rPr lang="en-US" altLang="zh-CN" sz="3200" dirty="0">
                <a:solidFill>
                  <a:srgbClr val="002060"/>
                </a:solidFill>
              </a:rPr>
              <a:t>s teenagers are more vulnerable than </a:t>
            </a:r>
            <a:r>
              <a:rPr lang="en-US" altLang="zh-CN" sz="3200" dirty="0" err="1">
                <a:solidFill>
                  <a:srgbClr val="002060"/>
                </a:solidFill>
              </a:rPr>
              <a:t>Millennials</a:t>
            </a:r>
            <a:r>
              <a:rPr lang="en-US" altLang="zh-CN" sz="3200" dirty="0">
                <a:solidFill>
                  <a:srgbClr val="002060"/>
                </a:solidFill>
              </a:rPr>
              <a:t> were: </a:t>
            </a:r>
            <a:endParaRPr lang="en-US" altLang="zh-CN" sz="3200" dirty="0" smtClean="0">
              <a:solidFill>
                <a:srgbClr val="002060"/>
              </a:solidFill>
            </a:endParaRPr>
          </a:p>
          <a:p>
            <a:pPr marL="0" indent="0" eaLnBrk="1" hangingPunct="1"/>
            <a:r>
              <a:rPr lang="en-US" altLang="zh-CN" sz="3200" dirty="0" smtClean="0">
                <a:solidFill>
                  <a:srgbClr val="002060"/>
                </a:solidFill>
              </a:rPr>
              <a:t>Rates </a:t>
            </a:r>
            <a:r>
              <a:rPr lang="en-US" altLang="zh-CN" sz="3200" dirty="0">
                <a:solidFill>
                  <a:srgbClr val="002060"/>
                </a:solidFill>
              </a:rPr>
              <a:t>of teen depression and suicide have skyrocketed since 2011. Much of this deterioration can be traced to their phones.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4638" y="6006439"/>
            <a:ext cx="4276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Source: </a:t>
            </a:r>
            <a:r>
              <a:rPr lang="en-US" altLang="zh-CN" sz="1400" dirty="0">
                <a:hlinkClick r:id="rId3"/>
              </a:rPr>
              <a:t>https://www.theatlantic.com/magazine/archive/2017/09/has-the-smartphone-destroyed-a-generation/534198/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12260</TotalTime>
  <Words>738</Words>
  <Application>Microsoft Office PowerPoint</Application>
  <PresentationFormat>全屏显示(4:3)</PresentationFormat>
  <Paragraphs>128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Mangal</vt:lpstr>
      <vt:lpstr>MS PGothic</vt:lpstr>
      <vt:lpstr>MS PGothic</vt:lpstr>
      <vt:lpstr>宋体</vt:lpstr>
      <vt:lpstr>Arial</vt:lpstr>
      <vt:lpstr>Berlin Sans FB</vt:lpstr>
      <vt:lpstr>Bookman Old Style</vt:lpstr>
      <vt:lpstr>Calibri</vt:lpstr>
      <vt:lpstr>Office Theme</vt:lpstr>
      <vt:lpstr>Sanctifying Our Smartphone  for  Organic Shepherding</vt:lpstr>
      <vt:lpstr>PowerPoint 演示文稿</vt:lpstr>
      <vt:lpstr>PowerPoint 演示文稿</vt:lpstr>
      <vt:lpstr>U.S. smartphone owners spend about  5 hours a day on their devices</vt:lpstr>
      <vt:lpstr>U.S. smartphone owners spend about  5 hours a day on their devices</vt:lpstr>
      <vt:lpstr>Roughly three-quarters of Americans (77%) now own a smartphone</vt:lpstr>
      <vt:lpstr>Millennials Are Top Smartphone Users</vt:lpstr>
      <vt:lpstr>Circle of Friends: Community &amp; Relationships</vt:lpstr>
      <vt:lpstr>Negative Effect of  Smartphone on Teenagers</vt:lpstr>
      <vt:lpstr>PowerPoint 演示文稿</vt:lpstr>
      <vt:lpstr>PowerPoint 演示文稿</vt:lpstr>
      <vt:lpstr>Your Smartphone is Changing the Human Race in Surprising Ways</vt:lpstr>
      <vt:lpstr>The Way We Interact</vt:lpstr>
      <vt:lpstr>The Way We Communicate</vt:lpstr>
      <vt:lpstr>The Way We Learn</vt:lpstr>
      <vt:lpstr>Instant Messaging Support for Teaching and Learning in Higher Education</vt:lpstr>
      <vt:lpstr>Our Suggestion --- Not Social Media  But Instant Messenger (IM)</vt:lpstr>
      <vt:lpstr>PowerPoint 演示文稿</vt:lpstr>
      <vt:lpstr>Benefits of Instant Messenger (IM)</vt:lpstr>
      <vt:lpstr>Three Levels of Communication</vt:lpstr>
      <vt:lpstr>PowerPoint 演示文稿</vt:lpstr>
      <vt:lpstr>Effective Mode of Communication 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G</dc:creator>
  <cp:lastModifiedBy>China</cp:lastModifiedBy>
  <cp:revision>507</cp:revision>
  <cp:lastPrinted>2017-09-01T16:49:50Z</cp:lastPrinted>
  <dcterms:created xsi:type="dcterms:W3CDTF">2017-08-25T18:47:54Z</dcterms:created>
  <dcterms:modified xsi:type="dcterms:W3CDTF">2017-09-07T01:41:35Z</dcterms:modified>
</cp:coreProperties>
</file>